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78"/>
  </p:notesMasterIdLst>
  <p:sldIdLst>
    <p:sldId id="282" r:id="rId2"/>
    <p:sldId id="859" r:id="rId3"/>
    <p:sldId id="784" r:id="rId4"/>
    <p:sldId id="266" r:id="rId5"/>
    <p:sldId id="269" r:id="rId6"/>
    <p:sldId id="799" r:id="rId7"/>
    <p:sldId id="803" r:id="rId8"/>
    <p:sldId id="263" r:id="rId9"/>
    <p:sldId id="860" r:id="rId10"/>
    <p:sldId id="280" r:id="rId11"/>
    <p:sldId id="281" r:id="rId12"/>
    <p:sldId id="271" r:id="rId13"/>
    <p:sldId id="785" r:id="rId14"/>
    <p:sldId id="824" r:id="rId15"/>
    <p:sldId id="805" r:id="rId16"/>
    <p:sldId id="826" r:id="rId17"/>
    <p:sldId id="787" r:id="rId18"/>
    <p:sldId id="861" r:id="rId19"/>
    <p:sldId id="825" r:id="rId20"/>
    <p:sldId id="274" r:id="rId21"/>
    <p:sldId id="279" r:id="rId22"/>
    <p:sldId id="786" r:id="rId23"/>
    <p:sldId id="789" r:id="rId24"/>
    <p:sldId id="843" r:id="rId25"/>
    <p:sldId id="804" r:id="rId26"/>
    <p:sldId id="788" r:id="rId27"/>
    <p:sldId id="827" r:id="rId28"/>
    <p:sldId id="828" r:id="rId29"/>
    <p:sldId id="829" r:id="rId30"/>
    <p:sldId id="830" r:id="rId31"/>
    <p:sldId id="833" r:id="rId32"/>
    <p:sldId id="832" r:id="rId33"/>
    <p:sldId id="900" r:id="rId34"/>
    <p:sldId id="831" r:id="rId35"/>
    <p:sldId id="901" r:id="rId36"/>
    <p:sldId id="902" r:id="rId37"/>
    <p:sldId id="903" r:id="rId38"/>
    <p:sldId id="904" r:id="rId39"/>
    <p:sldId id="905" r:id="rId40"/>
    <p:sldId id="906" r:id="rId41"/>
    <p:sldId id="907" r:id="rId42"/>
    <p:sldId id="908" r:id="rId43"/>
    <p:sldId id="791" r:id="rId44"/>
    <p:sldId id="834" r:id="rId45"/>
    <p:sldId id="835" r:id="rId46"/>
    <p:sldId id="909" r:id="rId47"/>
    <p:sldId id="836" r:id="rId48"/>
    <p:sldId id="837" r:id="rId49"/>
    <p:sldId id="839" r:id="rId50"/>
    <p:sldId id="838" r:id="rId51"/>
    <p:sldId id="840" r:id="rId52"/>
    <p:sldId id="917" r:id="rId53"/>
    <p:sldId id="916" r:id="rId54"/>
    <p:sldId id="894" r:id="rId55"/>
    <p:sldId id="895" r:id="rId56"/>
    <p:sldId id="896" r:id="rId57"/>
    <p:sldId id="897" r:id="rId58"/>
    <p:sldId id="899" r:id="rId59"/>
    <p:sldId id="918" r:id="rId60"/>
    <p:sldId id="845" r:id="rId61"/>
    <p:sldId id="849" r:id="rId62"/>
    <p:sldId id="852" r:id="rId63"/>
    <p:sldId id="851" r:id="rId64"/>
    <p:sldId id="850" r:id="rId65"/>
    <p:sldId id="853" r:id="rId66"/>
    <p:sldId id="854" r:id="rId67"/>
    <p:sldId id="855" r:id="rId68"/>
    <p:sldId id="856" r:id="rId69"/>
    <p:sldId id="857" r:id="rId70"/>
    <p:sldId id="910" r:id="rId71"/>
    <p:sldId id="911" r:id="rId72"/>
    <p:sldId id="912" r:id="rId73"/>
    <p:sldId id="913" r:id="rId74"/>
    <p:sldId id="914" r:id="rId75"/>
    <p:sldId id="915" r:id="rId76"/>
    <p:sldId id="863"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DF"/>
    <a:srgbClr val="9FF2FB"/>
    <a:srgbClr val="B9FFD9"/>
    <a:srgbClr val="EA60C3"/>
    <a:srgbClr val="EE7ECE"/>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13" autoAdjust="0"/>
  </p:normalViewPr>
  <p:slideViewPr>
    <p:cSldViewPr snapToGrid="0">
      <p:cViewPr varScale="1">
        <p:scale>
          <a:sx n="50" d="100"/>
          <a:sy n="50" d="100"/>
        </p:scale>
        <p:origin x="70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2F3AE-3B26-44FB-B1FE-C005AEE07D3B}" type="datetimeFigureOut">
              <a:rPr lang="fr-FR" smtClean="0"/>
              <a:t>22/09/2025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23CC1-CCBC-420C-B376-021A81473BBA}" type="slidenum">
              <a:rPr lang="fr-FR" smtClean="0"/>
              <a:t>‹N°›</a:t>
            </a:fld>
            <a:endParaRPr lang="fr-FR"/>
          </a:p>
        </p:txBody>
      </p:sp>
    </p:spTree>
    <p:extLst>
      <p:ext uri="{BB962C8B-B14F-4D97-AF65-F5344CB8AC3E}">
        <p14:creationId xmlns:p14="http://schemas.microsoft.com/office/powerpoint/2010/main" val="8758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a date 3"/>
          <p:cNvSpPr>
            <a:spLocks noGrp="1"/>
          </p:cNvSpPr>
          <p:nvPr>
            <p:ph type="dt" idx="10"/>
          </p:nvPr>
        </p:nvSpPr>
        <p:spPr/>
        <p:txBody>
          <a:bodyPr/>
          <a:lstStyle/>
          <a:p>
            <a:endParaRPr lang="fr-FR" dirty="0"/>
          </a:p>
        </p:txBody>
      </p:sp>
    </p:spTree>
    <p:extLst>
      <p:ext uri="{BB962C8B-B14F-4D97-AF65-F5344CB8AC3E}">
        <p14:creationId xmlns:p14="http://schemas.microsoft.com/office/powerpoint/2010/main" val="68385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2</a:t>
            </a:fld>
            <a:endParaRPr lang="fr-FR"/>
          </a:p>
        </p:txBody>
      </p:sp>
    </p:spTree>
    <p:extLst>
      <p:ext uri="{BB962C8B-B14F-4D97-AF65-F5344CB8AC3E}">
        <p14:creationId xmlns:p14="http://schemas.microsoft.com/office/powerpoint/2010/main" val="74508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a date 3"/>
          <p:cNvSpPr>
            <a:spLocks noGrp="1"/>
          </p:cNvSpPr>
          <p:nvPr>
            <p:ph type="dt" idx="10"/>
          </p:nvPr>
        </p:nvSpPr>
        <p:spPr/>
        <p:txBody>
          <a:bodyPr/>
          <a:lstStyle/>
          <a:p>
            <a:endParaRPr lang="fr-FR" dirty="0"/>
          </a:p>
        </p:txBody>
      </p:sp>
    </p:spTree>
    <p:extLst>
      <p:ext uri="{BB962C8B-B14F-4D97-AF65-F5344CB8AC3E}">
        <p14:creationId xmlns:p14="http://schemas.microsoft.com/office/powerpoint/2010/main" val="171176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9</a:t>
            </a:fld>
            <a:endParaRPr lang="fr-FR"/>
          </a:p>
        </p:txBody>
      </p:sp>
    </p:spTree>
    <p:extLst>
      <p:ext uri="{BB962C8B-B14F-4D97-AF65-F5344CB8AC3E}">
        <p14:creationId xmlns:p14="http://schemas.microsoft.com/office/powerpoint/2010/main" val="123378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17</a:t>
            </a:fld>
            <a:endParaRPr lang="fr-FR"/>
          </a:p>
        </p:txBody>
      </p:sp>
    </p:spTree>
    <p:extLst>
      <p:ext uri="{BB962C8B-B14F-4D97-AF65-F5344CB8AC3E}">
        <p14:creationId xmlns:p14="http://schemas.microsoft.com/office/powerpoint/2010/main" val="28855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18</a:t>
            </a:fld>
            <a:endParaRPr lang="fr-FR"/>
          </a:p>
        </p:txBody>
      </p:sp>
    </p:spTree>
    <p:extLst>
      <p:ext uri="{BB962C8B-B14F-4D97-AF65-F5344CB8AC3E}">
        <p14:creationId xmlns:p14="http://schemas.microsoft.com/office/powerpoint/2010/main" val="2652638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38</a:t>
            </a:fld>
            <a:endParaRPr lang="fr-FR"/>
          </a:p>
        </p:txBody>
      </p:sp>
    </p:spTree>
    <p:extLst>
      <p:ext uri="{BB962C8B-B14F-4D97-AF65-F5344CB8AC3E}">
        <p14:creationId xmlns:p14="http://schemas.microsoft.com/office/powerpoint/2010/main" val="2793385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22/09/2025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241446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22/09/2025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792701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22/09/2025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375257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22/09/2025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95038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813AAE2-BC32-49AF-8ACE-6A89225A39F2}" type="datetimeFigureOut">
              <a:rPr lang="fr-FR" smtClean="0"/>
              <a:t>22/09/2025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303829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813AAE2-BC32-49AF-8ACE-6A89225A39F2}" type="datetimeFigureOut">
              <a:rPr lang="fr-FR" smtClean="0"/>
              <a:t>22/09/2025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006166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813AAE2-BC32-49AF-8ACE-6A89225A39F2}" type="datetimeFigureOut">
              <a:rPr lang="fr-FR" smtClean="0"/>
              <a:t>22/09/2025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68829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813AAE2-BC32-49AF-8ACE-6A89225A39F2}" type="datetimeFigureOut">
              <a:rPr lang="fr-FR" smtClean="0"/>
              <a:t>22/09/2025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366447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3AAE2-BC32-49AF-8ACE-6A89225A39F2}" type="datetimeFigureOut">
              <a:rPr lang="fr-FR" smtClean="0"/>
              <a:t>22/09/2025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23454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13AAE2-BC32-49AF-8ACE-6A89225A39F2}" type="datetimeFigureOut">
              <a:rPr lang="fr-FR" smtClean="0"/>
              <a:t>22/09/2025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62554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13AAE2-BC32-49AF-8ACE-6A89225A39F2}" type="datetimeFigureOut">
              <a:rPr lang="fr-FR" smtClean="0"/>
              <a:t>22/09/2025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99237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3AAE2-BC32-49AF-8ACE-6A89225A39F2}" type="datetimeFigureOut">
              <a:rPr lang="fr-FR" smtClean="0"/>
              <a:t>22/09/2025</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040CD-5852-4C21-AC2E-F110DFE9FAAB}" type="slidenum">
              <a:rPr lang="fr-FR" smtClean="0"/>
              <a:t>‹N°›</a:t>
            </a:fld>
            <a:endParaRPr lang="fr-FR"/>
          </a:p>
        </p:txBody>
      </p:sp>
    </p:spTree>
    <p:extLst>
      <p:ext uri="{BB962C8B-B14F-4D97-AF65-F5344CB8AC3E}">
        <p14:creationId xmlns:p14="http://schemas.microsoft.com/office/powerpoint/2010/main" val="286687199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eouit/JEE2"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xml"/><Relationship Id="rId5" Type="http://schemas.openxmlformats.org/officeDocument/2006/relationships/image" Target="../media/image35.emf"/><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4" name="Rectangle 6153">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6" name="Group 6155">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6157" name="Freeform: Shape 6156">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8" name="Freeform: Shape 6157">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9" name="Freeform: Shape 6158">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0" name="Freeform: Shape 6159">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Freeform: Shape 6160">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162" name="Freeform: Shape 6161">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Freeform: Shape 6162">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147" name="Sous-titre 3"/>
          <p:cNvSpPr>
            <a:spLocks noGrp="1"/>
          </p:cNvSpPr>
          <p:nvPr>
            <p:ph type="subTitle" idx="1"/>
          </p:nvPr>
        </p:nvSpPr>
        <p:spPr>
          <a:xfrm>
            <a:off x="2099995" y="1178771"/>
            <a:ext cx="7775560" cy="3786153"/>
          </a:xfrm>
        </p:spPr>
        <p:txBody>
          <a:bodyPr>
            <a:noAutofit/>
          </a:bodyPr>
          <a:lstStyle/>
          <a:p>
            <a:pPr marL="26988"/>
            <a:r>
              <a:rPr lang="fr-FR" sz="3600" dirty="0">
                <a:solidFill>
                  <a:schemeClr val="tx2"/>
                </a:solidFill>
              </a:rPr>
              <a:t>	</a:t>
            </a:r>
          </a:p>
          <a:p>
            <a:pPr marL="26988"/>
            <a:r>
              <a:rPr lang="fr-FR" sz="3600" dirty="0">
                <a:solidFill>
                  <a:schemeClr val="tx2"/>
                </a:solidFill>
              </a:rPr>
              <a:t>JEE(2)               </a:t>
            </a:r>
          </a:p>
          <a:p>
            <a:pPr marL="26988"/>
            <a:endParaRPr lang="fr-FR" sz="3600" b="1" dirty="0">
              <a:solidFill>
                <a:schemeClr val="tx2"/>
              </a:solidFill>
              <a:effectLst>
                <a:outerShdw blurRad="50000" dist="30000" dir="5400000" algn="tl" rotWithShape="0">
                  <a:srgbClr val="000000">
                    <a:alpha val="30000"/>
                  </a:srgbClr>
                </a:outerShdw>
              </a:effectLst>
            </a:endParaRPr>
          </a:p>
          <a:p>
            <a:pPr marL="26988"/>
            <a:endParaRPr lang="fr-FR" sz="3600" b="1" dirty="0">
              <a:solidFill>
                <a:schemeClr val="tx2"/>
              </a:solidFill>
              <a:effectLst>
                <a:outerShdw blurRad="50000" dist="30000" dir="5400000" algn="tl" rotWithShape="0">
                  <a:srgbClr val="000000">
                    <a:alpha val="30000"/>
                  </a:srgbClr>
                </a:outerShdw>
              </a:effectLst>
            </a:endParaRPr>
          </a:p>
          <a:p>
            <a:pPr marL="26988"/>
            <a:endParaRPr lang="fr-FR" sz="3600" dirty="0">
              <a:solidFill>
                <a:schemeClr val="tx2"/>
              </a:solidFill>
            </a:endParaRPr>
          </a:p>
          <a:p>
            <a:pPr marL="26988"/>
            <a:endParaRPr lang="fr-FR" sz="3600" b="1" dirty="0">
              <a:solidFill>
                <a:schemeClr val="tx2"/>
              </a:solidFill>
            </a:endParaRPr>
          </a:p>
        </p:txBody>
      </p:sp>
      <p:sp>
        <p:nvSpPr>
          <p:cNvPr id="2" name="Espace réservé de la date 7">
            <a:extLst>
              <a:ext uri="{FF2B5EF4-FFF2-40B4-BE49-F238E27FC236}">
                <a16:creationId xmlns:a16="http://schemas.microsoft.com/office/drawing/2014/main" id="{2EFAFC9F-2288-2F2D-4A9A-C74405CB3724}"/>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pic>
        <p:nvPicPr>
          <p:cNvPr id="4" name="Image 3">
            <a:extLst>
              <a:ext uri="{FF2B5EF4-FFF2-40B4-BE49-F238E27FC236}">
                <a16:creationId xmlns:a16="http://schemas.microsoft.com/office/drawing/2014/main" id="{936AF4EF-D7FA-73CB-255F-E45ADCDA0625}"/>
              </a:ext>
            </a:extLst>
          </p:cNvPr>
          <p:cNvPicPr>
            <a:picLocks noChangeAspect="1"/>
          </p:cNvPicPr>
          <p:nvPr/>
        </p:nvPicPr>
        <p:blipFill>
          <a:blip r:embed="rId3"/>
          <a:stretch>
            <a:fillRect/>
          </a:stretch>
        </p:blipFill>
        <p:spPr>
          <a:xfrm>
            <a:off x="3200400" y="2655195"/>
            <a:ext cx="5573486" cy="2003628"/>
          </a:xfrm>
          <a:prstGeom prst="rect">
            <a:avLst/>
          </a:prstGeom>
        </p:spPr>
      </p:pic>
      <p:pic>
        <p:nvPicPr>
          <p:cNvPr id="6" name="Image 5">
            <a:extLst>
              <a:ext uri="{FF2B5EF4-FFF2-40B4-BE49-F238E27FC236}">
                <a16:creationId xmlns:a16="http://schemas.microsoft.com/office/drawing/2014/main" id="{A621305A-A6C5-12DF-C4FB-60A1DAF531C7}"/>
              </a:ext>
            </a:extLst>
          </p:cNvPr>
          <p:cNvPicPr>
            <a:picLocks noChangeAspect="1"/>
          </p:cNvPicPr>
          <p:nvPr/>
        </p:nvPicPr>
        <p:blipFill>
          <a:blip r:embed="rId4"/>
          <a:stretch>
            <a:fillRect/>
          </a:stretch>
        </p:blipFill>
        <p:spPr>
          <a:xfrm>
            <a:off x="9024256" y="5157205"/>
            <a:ext cx="2294027" cy="982505"/>
          </a:xfrm>
          <a:prstGeom prst="rect">
            <a:avLst/>
          </a:prstGeom>
        </p:spPr>
      </p:pic>
      <p:pic>
        <p:nvPicPr>
          <p:cNvPr id="8" name="Image 7">
            <a:extLst>
              <a:ext uri="{FF2B5EF4-FFF2-40B4-BE49-F238E27FC236}">
                <a16:creationId xmlns:a16="http://schemas.microsoft.com/office/drawing/2014/main" id="{A9A6A7C1-38AD-A56A-F776-653D552B7866}"/>
              </a:ext>
            </a:extLst>
          </p:cNvPr>
          <p:cNvPicPr>
            <a:picLocks noChangeAspect="1"/>
          </p:cNvPicPr>
          <p:nvPr/>
        </p:nvPicPr>
        <p:blipFill>
          <a:blip r:embed="rId5"/>
          <a:stretch>
            <a:fillRect/>
          </a:stretch>
        </p:blipFill>
        <p:spPr>
          <a:xfrm>
            <a:off x="6302829" y="5157204"/>
            <a:ext cx="2164842" cy="1012275"/>
          </a:xfrm>
          <a:prstGeom prst="rect">
            <a:avLst/>
          </a:prstGeom>
        </p:spPr>
      </p:pic>
      <p:pic>
        <p:nvPicPr>
          <p:cNvPr id="10" name="Image 9">
            <a:extLst>
              <a:ext uri="{FF2B5EF4-FFF2-40B4-BE49-F238E27FC236}">
                <a16:creationId xmlns:a16="http://schemas.microsoft.com/office/drawing/2014/main" id="{B97C9D52-F6EC-1E67-5ED2-6FDAA6F595BF}"/>
              </a:ext>
            </a:extLst>
          </p:cNvPr>
          <p:cNvPicPr>
            <a:picLocks noChangeAspect="1"/>
          </p:cNvPicPr>
          <p:nvPr/>
        </p:nvPicPr>
        <p:blipFill>
          <a:blip r:embed="rId6"/>
          <a:stretch>
            <a:fillRect/>
          </a:stretch>
        </p:blipFill>
        <p:spPr>
          <a:xfrm>
            <a:off x="3427687" y="5222029"/>
            <a:ext cx="2318555" cy="947450"/>
          </a:xfrm>
          <a:prstGeom prst="rect">
            <a:avLst/>
          </a:prstGeom>
        </p:spPr>
      </p:pic>
      <p:pic>
        <p:nvPicPr>
          <p:cNvPr id="12" name="Image 11">
            <a:extLst>
              <a:ext uri="{FF2B5EF4-FFF2-40B4-BE49-F238E27FC236}">
                <a16:creationId xmlns:a16="http://schemas.microsoft.com/office/drawing/2014/main" id="{77FD65D1-8904-DD37-5940-74DC8F1F94A3}"/>
              </a:ext>
            </a:extLst>
          </p:cNvPr>
          <p:cNvPicPr>
            <a:picLocks noChangeAspect="1"/>
          </p:cNvPicPr>
          <p:nvPr/>
        </p:nvPicPr>
        <p:blipFill>
          <a:blip r:embed="rId7"/>
          <a:stretch>
            <a:fillRect/>
          </a:stretch>
        </p:blipFill>
        <p:spPr>
          <a:xfrm>
            <a:off x="505370" y="5222029"/>
            <a:ext cx="2093205" cy="9474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2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5"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Espace réservé de la date 7">
            <a:extLst>
              <a:ext uri="{FF2B5EF4-FFF2-40B4-BE49-F238E27FC236}">
                <a16:creationId xmlns:a16="http://schemas.microsoft.com/office/drawing/2014/main" id="{9C082080-62CA-08FF-2897-44D688C068C3}"/>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pic>
        <p:nvPicPr>
          <p:cNvPr id="3" name="Image 2">
            <a:extLst>
              <a:ext uri="{FF2B5EF4-FFF2-40B4-BE49-F238E27FC236}">
                <a16:creationId xmlns:a16="http://schemas.microsoft.com/office/drawing/2014/main" id="{C97AFA1A-D03D-4013-8926-B635D7627FCD}"/>
              </a:ext>
            </a:extLst>
          </p:cNvPr>
          <p:cNvPicPr>
            <a:picLocks noChangeAspect="1"/>
          </p:cNvPicPr>
          <p:nvPr/>
        </p:nvPicPr>
        <p:blipFill>
          <a:blip r:embed="rId2"/>
          <a:stretch>
            <a:fillRect/>
          </a:stretch>
        </p:blipFill>
        <p:spPr>
          <a:xfrm>
            <a:off x="7327557" y="1003121"/>
            <a:ext cx="4155054" cy="4693492"/>
          </a:xfrm>
          <a:prstGeom prst="rect">
            <a:avLst/>
          </a:prstGeom>
          <a:ln>
            <a:solidFill>
              <a:schemeClr val="tx1"/>
            </a:solidFill>
          </a:ln>
        </p:spPr>
      </p:pic>
      <p:sp>
        <p:nvSpPr>
          <p:cNvPr id="8" name="Titre 52">
            <a:extLst>
              <a:ext uri="{FF2B5EF4-FFF2-40B4-BE49-F238E27FC236}">
                <a16:creationId xmlns:a16="http://schemas.microsoft.com/office/drawing/2014/main" id="{810E5ED0-EDCC-08F3-AA30-5CB3C4A87750}"/>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CLOUD CONFIG</a:t>
            </a:r>
            <a:endParaRPr lang="fr-FR" sz="3200" b="1" dirty="0">
              <a:solidFill>
                <a:schemeClr val="accent6">
                  <a:lumMod val="75000"/>
                </a:schemeClr>
              </a:solidFill>
              <a:latin typeface="+mn-lt"/>
            </a:endParaRPr>
          </a:p>
        </p:txBody>
      </p:sp>
      <p:sp>
        <p:nvSpPr>
          <p:cNvPr id="19" name="ZoneTexte 18">
            <a:extLst>
              <a:ext uri="{FF2B5EF4-FFF2-40B4-BE49-F238E27FC236}">
                <a16:creationId xmlns:a16="http://schemas.microsoft.com/office/drawing/2014/main" id="{48660A49-597C-C565-4A71-930F774D7E4B}"/>
              </a:ext>
            </a:extLst>
          </p:cNvPr>
          <p:cNvSpPr txBox="1"/>
          <p:nvPr/>
        </p:nvSpPr>
        <p:spPr>
          <a:xfrm>
            <a:off x="838047" y="1079965"/>
            <a:ext cx="6098058" cy="4616648"/>
          </a:xfrm>
          <a:prstGeom prst="rect">
            <a:avLst/>
          </a:prstGeom>
          <a:noFill/>
          <a:ln>
            <a:solidFill>
              <a:schemeClr val="tx1"/>
            </a:solidFill>
          </a:ln>
        </p:spPr>
        <p:txBody>
          <a:bodyPr wrap="square">
            <a:spAutoFit/>
          </a:bodyPr>
          <a:lstStyle/>
          <a:p>
            <a:pPr algn="l"/>
            <a:endParaRPr lang="fr-FR" sz="1200" b="0" i="0" u="none" strike="noStrike" baseline="0" dirty="0">
              <a:solidFill>
                <a:srgbClr val="000000"/>
              </a:solidFill>
            </a:endParaRPr>
          </a:p>
          <a:p>
            <a:pPr marL="285750" indent="-285750">
              <a:spcAft>
                <a:spcPts val="1200"/>
              </a:spcAft>
              <a:buFont typeface="Wingdings" panose="05000000000000000000" pitchFamily="2" charset="2"/>
              <a:buChar char="§"/>
            </a:pPr>
            <a:r>
              <a:rPr lang="fr-FR" sz="1800" b="0" i="0" u="none" strike="noStrike" baseline="0" dirty="0">
                <a:solidFill>
                  <a:srgbClr val="000000"/>
                </a:solidFill>
              </a:rPr>
              <a:t>Les micro-services et leurs différentes instances reposent sur des fichiers de configuration tels que </a:t>
            </a:r>
            <a:r>
              <a:rPr lang="fr-FR" sz="1800" b="1" i="0" u="none" strike="noStrike" baseline="0" dirty="0" err="1">
                <a:solidFill>
                  <a:srgbClr val="7030A0"/>
                </a:solidFill>
              </a:rPr>
              <a:t>application.properties</a:t>
            </a:r>
            <a:r>
              <a:rPr lang="fr-FR" sz="1800" b="0" i="0" u="none" strike="noStrike" baseline="0" dirty="0">
                <a:solidFill>
                  <a:srgbClr val="000000"/>
                </a:solidFill>
              </a:rPr>
              <a:t>. </a:t>
            </a:r>
          </a:p>
          <a:p>
            <a:pPr marL="285750" indent="-285750">
              <a:spcAft>
                <a:spcPts val="1200"/>
              </a:spcAft>
              <a:buFont typeface="Wingdings" panose="05000000000000000000" pitchFamily="2" charset="2"/>
              <a:buChar char="§"/>
            </a:pPr>
            <a:r>
              <a:rPr lang="fr-FR" sz="1800" b="0" i="0" u="none" strike="noStrike" baseline="0" dirty="0">
                <a:solidFill>
                  <a:srgbClr val="000000"/>
                </a:solidFill>
              </a:rPr>
              <a:t>Quelques problématiques : Changement des propriétés et déploiement à chaud/froid ? Blocage lors des mises à jour applicative ? Redémarrage ?</a:t>
            </a:r>
          </a:p>
          <a:p>
            <a:pPr marL="285750" indent="-285750">
              <a:spcAft>
                <a:spcPts val="1200"/>
              </a:spcAft>
              <a:buFont typeface="Wingdings" panose="05000000000000000000" pitchFamily="2" charset="2"/>
              <a:buChar char="§"/>
            </a:pPr>
            <a:r>
              <a:rPr lang="fr-FR" sz="1800" b="0" i="0" u="none" strike="noStrike" baseline="0" dirty="0">
                <a:solidFill>
                  <a:srgbClr val="000000"/>
                </a:solidFill>
              </a:rPr>
              <a:t>La solution </a:t>
            </a:r>
            <a:r>
              <a:rPr lang="fr-FR" sz="1800" b="1" i="0" u="none" strike="noStrike" baseline="0" dirty="0">
                <a:solidFill>
                  <a:schemeClr val="accent2">
                    <a:lumMod val="75000"/>
                  </a:schemeClr>
                </a:solidFill>
              </a:rPr>
              <a:t>Spring Cloud Config </a:t>
            </a:r>
            <a:r>
              <a:rPr lang="fr-FR" sz="1800" b="0" i="0" u="none" strike="noStrike" baseline="0" dirty="0">
                <a:solidFill>
                  <a:srgbClr val="000000"/>
                </a:solidFill>
              </a:rPr>
              <a:t>permet de centraliser tous les fichiers de configuration dans un dépôt </a:t>
            </a:r>
            <a:r>
              <a:rPr lang="fr-FR" b="1" dirty="0">
                <a:solidFill>
                  <a:srgbClr val="7030A0"/>
                </a:solidFill>
              </a:rPr>
              <a:t>GIT</a:t>
            </a:r>
            <a:r>
              <a:rPr lang="fr-FR" sz="1800" b="0" i="0" u="none" strike="noStrike" baseline="0" dirty="0">
                <a:solidFill>
                  <a:srgbClr val="000000"/>
                </a:solidFill>
              </a:rPr>
              <a:t>, et se positionne comme serveur de fichiers de configuration : </a:t>
            </a:r>
            <a:r>
              <a:rPr lang="fr-FR" sz="1800" b="1" i="0" u="none" strike="noStrike" baseline="0" dirty="0">
                <a:solidFill>
                  <a:schemeClr val="accent2">
                    <a:lumMod val="75000"/>
                  </a:schemeClr>
                </a:solidFill>
              </a:rPr>
              <a:t>@EnableConfigServer</a:t>
            </a:r>
          </a:p>
          <a:p>
            <a:pPr marL="285750" indent="-285750">
              <a:spcAft>
                <a:spcPts val="1200"/>
              </a:spcAft>
              <a:buFont typeface="Wingdings" panose="05000000000000000000" pitchFamily="2" charset="2"/>
              <a:buChar char="§"/>
            </a:pPr>
            <a:r>
              <a:rPr lang="fr-FR" sz="1800" b="0" i="0" u="none" strike="noStrike" baseline="0" dirty="0">
                <a:solidFill>
                  <a:srgbClr val="000000"/>
                </a:solidFill>
              </a:rPr>
              <a:t>Quand un fichier de configuration est mis à jour dans le dépôt </a:t>
            </a:r>
            <a:r>
              <a:rPr lang="fr-FR" b="1" dirty="0">
                <a:solidFill>
                  <a:srgbClr val="7030A0"/>
                </a:solidFill>
              </a:rPr>
              <a:t>GIT</a:t>
            </a:r>
            <a:r>
              <a:rPr lang="fr-FR" sz="1800" b="0" i="0" u="none" strike="noStrike" baseline="0" dirty="0">
                <a:solidFill>
                  <a:srgbClr val="000000"/>
                </a:solidFill>
              </a:rPr>
              <a:t>, Spring Cloud Config se met à servir cette nouvelle version, obligeant le micro-service à le prendre en compte à la volée.</a:t>
            </a:r>
          </a:p>
        </p:txBody>
      </p:sp>
    </p:spTree>
    <p:extLst>
      <p:ext uri="{BB962C8B-B14F-4D97-AF65-F5344CB8AC3E}">
        <p14:creationId xmlns:p14="http://schemas.microsoft.com/office/powerpoint/2010/main" val="164120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6" name="Freeform: Shape 15">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0">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2" name="Freeform: Shape 21">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ZoneTexte 2">
            <a:extLst>
              <a:ext uri="{FF2B5EF4-FFF2-40B4-BE49-F238E27FC236}">
                <a16:creationId xmlns:a16="http://schemas.microsoft.com/office/drawing/2014/main" id="{07DF6545-6579-6A9B-F8D4-C8E6971D7F96}"/>
              </a:ext>
            </a:extLst>
          </p:cNvPr>
          <p:cNvSpPr txBox="1"/>
          <p:nvPr/>
        </p:nvSpPr>
        <p:spPr>
          <a:xfrm>
            <a:off x="451480" y="1049549"/>
            <a:ext cx="6098058" cy="4001095"/>
          </a:xfrm>
          <a:prstGeom prst="rect">
            <a:avLst/>
          </a:prstGeom>
          <a:noFill/>
          <a:ln>
            <a:solidFill>
              <a:schemeClr val="tx1"/>
            </a:solidFill>
          </a:ln>
        </p:spPr>
        <p:txBody>
          <a:bodyPr wrap="square">
            <a:spAutoFit/>
          </a:bodyPr>
          <a:lstStyle/>
          <a:p>
            <a:pPr marL="285750" indent="-285750">
              <a:spcAft>
                <a:spcPts val="1200"/>
              </a:spcAft>
              <a:buFont typeface="Wingdings" panose="05000000000000000000" pitchFamily="2" charset="2"/>
              <a:buChar char="§"/>
            </a:pPr>
            <a:r>
              <a:rPr lang="fr-FR" b="0" i="0" u="none" strike="noStrike" baseline="0" dirty="0">
                <a:solidFill>
                  <a:srgbClr val="000000"/>
                </a:solidFill>
              </a:rPr>
              <a:t>Afin </a:t>
            </a:r>
            <a:r>
              <a:rPr lang="fr-FR" b="1" i="0" u="none" strike="noStrike" baseline="0" dirty="0">
                <a:solidFill>
                  <a:srgbClr val="C00000"/>
                </a:solidFill>
              </a:rPr>
              <a:t>d'externaliser les fichiers de configuration</a:t>
            </a:r>
            <a:r>
              <a:rPr lang="fr-FR" b="0" i="0" u="none" strike="noStrike" baseline="0" dirty="0">
                <a:solidFill>
                  <a:srgbClr val="000000"/>
                </a:solidFill>
              </a:rPr>
              <a:t>, on va se baser sur le «Edge Micro-service» appelé </a:t>
            </a:r>
            <a:r>
              <a:rPr lang="fr-FR" b="1" i="0" u="none" strike="noStrike" baseline="0" dirty="0">
                <a:solidFill>
                  <a:srgbClr val="7030A0"/>
                </a:solidFill>
              </a:rPr>
              <a:t>Spring Cloud Config</a:t>
            </a:r>
            <a:r>
              <a:rPr lang="fr-FR" b="0" i="0" u="none" strike="noStrike" baseline="0" dirty="0">
                <a:solidFill>
                  <a:srgbClr val="000000"/>
                </a:solidFill>
              </a:rPr>
              <a:t> qui se positionne comme serveur de distribution des fichiers de configuration.</a:t>
            </a:r>
          </a:p>
          <a:p>
            <a:pPr marL="285750" indent="-285750">
              <a:spcAft>
                <a:spcPts val="1200"/>
              </a:spcAft>
              <a:buFont typeface="Wingdings" panose="05000000000000000000" pitchFamily="2" charset="2"/>
              <a:buChar char="§"/>
            </a:pPr>
            <a:r>
              <a:rPr lang="fr-FR" b="0" i="0" u="none" strike="noStrike" baseline="0" dirty="0">
                <a:solidFill>
                  <a:srgbClr val="000000"/>
                </a:solidFill>
              </a:rPr>
              <a:t>Placer tous les fichiers de configuration dans un dépôt </a:t>
            </a:r>
            <a:r>
              <a:rPr lang="fr-FR" b="1" dirty="0">
                <a:solidFill>
                  <a:srgbClr val="C00000"/>
                </a:solidFill>
              </a:rPr>
              <a:t>GIT</a:t>
            </a:r>
            <a:r>
              <a:rPr lang="fr-FR" b="0" i="0" u="none" strike="noStrike" baseline="0" dirty="0">
                <a:solidFill>
                  <a:srgbClr val="000000"/>
                </a:solidFill>
              </a:rPr>
              <a:t>. Grâce à des conventions de nommage de fichiers, </a:t>
            </a:r>
            <a:r>
              <a:rPr lang="fr-FR" b="1" dirty="0">
                <a:solidFill>
                  <a:srgbClr val="7030A0"/>
                </a:solidFill>
              </a:rPr>
              <a:t>Spring Cloud Config</a:t>
            </a:r>
            <a:r>
              <a:rPr lang="fr-FR" b="0" i="0" u="none" strike="noStrike" baseline="0" dirty="0">
                <a:solidFill>
                  <a:srgbClr val="000000"/>
                </a:solidFill>
              </a:rPr>
              <a:t> est capable de savoir quel fichier va servir à quel micro-service, en se basant sur le nom du </a:t>
            </a:r>
            <a:r>
              <a:rPr lang="fr-FR" b="1" dirty="0">
                <a:solidFill>
                  <a:srgbClr val="7030A0"/>
                </a:solidFill>
              </a:rPr>
              <a:t>micro-service</a:t>
            </a:r>
            <a:r>
              <a:rPr lang="fr-FR" b="0" i="0" u="none" strike="noStrike" baseline="0" dirty="0">
                <a:solidFill>
                  <a:srgbClr val="000000"/>
                </a:solidFill>
              </a:rPr>
              <a:t>.</a:t>
            </a:r>
          </a:p>
          <a:p>
            <a:pPr marL="285750" indent="-285750">
              <a:spcAft>
                <a:spcPts val="1200"/>
              </a:spcAft>
              <a:buFont typeface="Wingdings" panose="05000000000000000000" pitchFamily="2" charset="2"/>
              <a:buChar char="§"/>
            </a:pPr>
            <a:r>
              <a:rPr lang="fr-FR" b="0" i="0" u="none" strike="noStrike" baseline="0" dirty="0">
                <a:solidFill>
                  <a:srgbClr val="000000"/>
                </a:solidFill>
              </a:rPr>
              <a:t>Pour modifier plus tard la configuration d'un micro-service, il suffira de pousser les changements dans le </a:t>
            </a:r>
            <a:r>
              <a:rPr lang="fr-FR" b="1" dirty="0">
                <a:solidFill>
                  <a:srgbClr val="C00000"/>
                </a:solidFill>
              </a:rPr>
              <a:t>GIT</a:t>
            </a:r>
            <a:r>
              <a:rPr lang="fr-FR" b="0" i="0" u="none" strike="noStrike" baseline="0" dirty="0">
                <a:solidFill>
                  <a:srgbClr val="000000"/>
                </a:solidFill>
              </a:rPr>
              <a:t>. </a:t>
            </a:r>
            <a:r>
              <a:rPr lang="fr-FR" b="1" dirty="0">
                <a:solidFill>
                  <a:srgbClr val="7030A0"/>
                </a:solidFill>
              </a:rPr>
              <a:t>Spring Cloud Config </a:t>
            </a:r>
            <a:r>
              <a:rPr lang="fr-FR" b="0" i="0" u="none" strike="noStrike" baseline="0" dirty="0">
                <a:solidFill>
                  <a:srgbClr val="000000"/>
                </a:solidFill>
              </a:rPr>
              <a:t>se mettra à servir la nouvelle version. Pas besoin d'arrêter les micro-service !</a:t>
            </a:r>
          </a:p>
        </p:txBody>
      </p:sp>
      <p:sp>
        <p:nvSpPr>
          <p:cNvPr id="6" name="Titre 52">
            <a:extLst>
              <a:ext uri="{FF2B5EF4-FFF2-40B4-BE49-F238E27FC236}">
                <a16:creationId xmlns:a16="http://schemas.microsoft.com/office/drawing/2014/main" id="{13E5302B-A271-9306-F170-D05D1CB0F75E}"/>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CLOUD CONFIG</a:t>
            </a:r>
            <a:endParaRPr lang="fr-FR" sz="3200" b="1" dirty="0">
              <a:solidFill>
                <a:schemeClr val="accent6">
                  <a:lumMod val="75000"/>
                </a:schemeClr>
              </a:solidFill>
              <a:latin typeface="+mn-lt"/>
            </a:endParaRPr>
          </a:p>
        </p:txBody>
      </p:sp>
      <p:pic>
        <p:nvPicPr>
          <p:cNvPr id="10" name="Image 9">
            <a:extLst>
              <a:ext uri="{FF2B5EF4-FFF2-40B4-BE49-F238E27FC236}">
                <a16:creationId xmlns:a16="http://schemas.microsoft.com/office/drawing/2014/main" id="{DD725C8E-81DA-0F16-E4AB-8A45AFC6415A}"/>
              </a:ext>
            </a:extLst>
          </p:cNvPr>
          <p:cNvPicPr>
            <a:picLocks noChangeAspect="1"/>
          </p:cNvPicPr>
          <p:nvPr/>
        </p:nvPicPr>
        <p:blipFill>
          <a:blip r:embed="rId2"/>
          <a:stretch>
            <a:fillRect/>
          </a:stretch>
        </p:blipFill>
        <p:spPr>
          <a:xfrm>
            <a:off x="7028650" y="1049549"/>
            <a:ext cx="4571742" cy="4001096"/>
          </a:xfrm>
          <a:prstGeom prst="rect">
            <a:avLst/>
          </a:prstGeom>
        </p:spPr>
      </p:pic>
    </p:spTree>
    <p:extLst>
      <p:ext uri="{BB962C8B-B14F-4D97-AF65-F5344CB8AC3E}">
        <p14:creationId xmlns:p14="http://schemas.microsoft.com/office/powerpoint/2010/main" val="2306079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Espace réservé de la date 7">
            <a:extLst>
              <a:ext uri="{FF2B5EF4-FFF2-40B4-BE49-F238E27FC236}">
                <a16:creationId xmlns:a16="http://schemas.microsoft.com/office/drawing/2014/main" id="{8524A5B1-47BE-362E-DD55-92876B611413}"/>
              </a:ext>
            </a:extLst>
          </p:cNvPr>
          <p:cNvSpPr>
            <a:spLocks noGrp="1"/>
          </p:cNvSpPr>
          <p:nvPr>
            <p:ph type="dt" sz="half" idx="10"/>
          </p:nvPr>
        </p:nvSpPr>
        <p:spPr>
          <a:xfrm>
            <a:off x="804672" y="5962650"/>
            <a:ext cx="2743200" cy="365125"/>
          </a:xfrm>
        </p:spPr>
        <p:txBody>
          <a:bodyPr>
            <a:normAutofit/>
          </a:bodyPr>
          <a:lstStyle/>
          <a:p>
            <a:pPr>
              <a:spcAft>
                <a:spcPts val="600"/>
              </a:spcAft>
              <a:defRPr/>
            </a:pPr>
            <a:r>
              <a:rPr lang="fr-FR" sz="1100" dirty="0"/>
              <a:t>JEE 2</a:t>
            </a:r>
            <a:endParaRPr lang="fr-BE" sz="1100" dirty="0"/>
          </a:p>
        </p:txBody>
      </p:sp>
      <p:sp>
        <p:nvSpPr>
          <p:cNvPr id="6" name="Titre 52">
            <a:extLst>
              <a:ext uri="{FF2B5EF4-FFF2-40B4-BE49-F238E27FC236}">
                <a16:creationId xmlns:a16="http://schemas.microsoft.com/office/drawing/2014/main" id="{8EE9E997-16C7-18EB-8609-46887F7D9472}"/>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CLOUD CONFIG</a:t>
            </a:r>
            <a:endParaRPr lang="fr-FR" sz="3200" b="1" dirty="0">
              <a:solidFill>
                <a:schemeClr val="accent6">
                  <a:lumMod val="75000"/>
                </a:schemeClr>
              </a:solidFill>
              <a:latin typeface="+mn-lt"/>
            </a:endParaRPr>
          </a:p>
        </p:txBody>
      </p:sp>
      <p:pic>
        <p:nvPicPr>
          <p:cNvPr id="5" name="Image 4">
            <a:extLst>
              <a:ext uri="{FF2B5EF4-FFF2-40B4-BE49-F238E27FC236}">
                <a16:creationId xmlns:a16="http://schemas.microsoft.com/office/drawing/2014/main" id="{DBEEC22F-01B7-6B52-3161-D21BABDEA0C9}"/>
              </a:ext>
            </a:extLst>
          </p:cNvPr>
          <p:cNvPicPr>
            <a:picLocks noChangeAspect="1"/>
          </p:cNvPicPr>
          <p:nvPr/>
        </p:nvPicPr>
        <p:blipFill>
          <a:blip r:embed="rId2"/>
          <a:stretch>
            <a:fillRect/>
          </a:stretch>
        </p:blipFill>
        <p:spPr>
          <a:xfrm>
            <a:off x="10257192" y="2220386"/>
            <a:ext cx="1571625" cy="2781300"/>
          </a:xfrm>
          <a:prstGeom prst="rect">
            <a:avLst/>
          </a:prstGeom>
        </p:spPr>
      </p:pic>
      <p:pic>
        <p:nvPicPr>
          <p:cNvPr id="7" name="Image 6">
            <a:extLst>
              <a:ext uri="{FF2B5EF4-FFF2-40B4-BE49-F238E27FC236}">
                <a16:creationId xmlns:a16="http://schemas.microsoft.com/office/drawing/2014/main" id="{725DF2C4-EEC9-8733-4B99-8024F3B5CBBC}"/>
              </a:ext>
            </a:extLst>
          </p:cNvPr>
          <p:cNvPicPr>
            <a:picLocks noChangeAspect="1"/>
          </p:cNvPicPr>
          <p:nvPr/>
        </p:nvPicPr>
        <p:blipFill>
          <a:blip r:embed="rId3"/>
          <a:stretch>
            <a:fillRect/>
          </a:stretch>
        </p:blipFill>
        <p:spPr>
          <a:xfrm>
            <a:off x="458433" y="885296"/>
            <a:ext cx="1476375" cy="5248275"/>
          </a:xfrm>
          <a:prstGeom prst="rect">
            <a:avLst/>
          </a:prstGeom>
        </p:spPr>
      </p:pic>
      <p:pic>
        <p:nvPicPr>
          <p:cNvPr id="3" name="Image 2">
            <a:extLst>
              <a:ext uri="{FF2B5EF4-FFF2-40B4-BE49-F238E27FC236}">
                <a16:creationId xmlns:a16="http://schemas.microsoft.com/office/drawing/2014/main" id="{990A5BFD-A6EF-3895-821D-D03814089A5A}"/>
              </a:ext>
            </a:extLst>
          </p:cNvPr>
          <p:cNvPicPr>
            <a:picLocks noChangeAspect="1"/>
          </p:cNvPicPr>
          <p:nvPr/>
        </p:nvPicPr>
        <p:blipFill>
          <a:blip r:embed="rId4"/>
          <a:stretch>
            <a:fillRect/>
          </a:stretch>
        </p:blipFill>
        <p:spPr>
          <a:xfrm>
            <a:off x="1934808" y="1409170"/>
            <a:ext cx="2981325" cy="4200525"/>
          </a:xfrm>
          <a:prstGeom prst="rect">
            <a:avLst/>
          </a:prstGeom>
        </p:spPr>
      </p:pic>
      <p:pic>
        <p:nvPicPr>
          <p:cNvPr id="4" name="Image 3">
            <a:extLst>
              <a:ext uri="{FF2B5EF4-FFF2-40B4-BE49-F238E27FC236}">
                <a16:creationId xmlns:a16="http://schemas.microsoft.com/office/drawing/2014/main" id="{4B611ECC-DEA3-A0D7-C994-8CA11662D5C3}"/>
              </a:ext>
            </a:extLst>
          </p:cNvPr>
          <p:cNvPicPr>
            <a:picLocks noChangeAspect="1"/>
          </p:cNvPicPr>
          <p:nvPr/>
        </p:nvPicPr>
        <p:blipFill>
          <a:blip r:embed="rId5"/>
          <a:stretch>
            <a:fillRect/>
          </a:stretch>
        </p:blipFill>
        <p:spPr>
          <a:xfrm>
            <a:off x="4956550" y="2257427"/>
            <a:ext cx="2143125" cy="2571750"/>
          </a:xfrm>
          <a:prstGeom prst="rect">
            <a:avLst/>
          </a:prstGeom>
        </p:spPr>
      </p:pic>
      <p:pic>
        <p:nvPicPr>
          <p:cNvPr id="11" name="Image 10">
            <a:extLst>
              <a:ext uri="{FF2B5EF4-FFF2-40B4-BE49-F238E27FC236}">
                <a16:creationId xmlns:a16="http://schemas.microsoft.com/office/drawing/2014/main" id="{AA82F816-A896-A467-EE0D-6C64CA68D810}"/>
              </a:ext>
            </a:extLst>
          </p:cNvPr>
          <p:cNvPicPr>
            <a:picLocks noChangeAspect="1"/>
          </p:cNvPicPr>
          <p:nvPr/>
        </p:nvPicPr>
        <p:blipFill>
          <a:blip r:embed="rId6"/>
          <a:stretch>
            <a:fillRect/>
          </a:stretch>
        </p:blipFill>
        <p:spPr>
          <a:xfrm>
            <a:off x="6998732" y="2561873"/>
            <a:ext cx="3171825" cy="1162050"/>
          </a:xfrm>
          <a:prstGeom prst="rect">
            <a:avLst/>
          </a:prstGeom>
        </p:spPr>
      </p:pic>
      <p:sp>
        <p:nvSpPr>
          <p:cNvPr id="9" name="Rectangle 8">
            <a:extLst>
              <a:ext uri="{FF2B5EF4-FFF2-40B4-BE49-F238E27FC236}">
                <a16:creationId xmlns:a16="http://schemas.microsoft.com/office/drawing/2014/main" id="{92079D7D-CA6A-2E91-7631-B06CB0F69EBF}"/>
              </a:ext>
            </a:extLst>
          </p:cNvPr>
          <p:cNvSpPr/>
          <p:nvPr/>
        </p:nvSpPr>
        <p:spPr>
          <a:xfrm>
            <a:off x="9563100" y="5029200"/>
            <a:ext cx="2572908" cy="4788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a:t>Microservice1.properties</a:t>
            </a:r>
          </a:p>
        </p:txBody>
      </p:sp>
      <p:sp>
        <p:nvSpPr>
          <p:cNvPr id="17" name="Rectangle 16">
            <a:extLst>
              <a:ext uri="{FF2B5EF4-FFF2-40B4-BE49-F238E27FC236}">
                <a16:creationId xmlns:a16="http://schemas.microsoft.com/office/drawing/2014/main" id="{F984F3F6-F5F7-6664-70FA-6DA78AD5E91E}"/>
              </a:ext>
            </a:extLst>
          </p:cNvPr>
          <p:cNvSpPr/>
          <p:nvPr/>
        </p:nvSpPr>
        <p:spPr>
          <a:xfrm>
            <a:off x="9557247" y="5552017"/>
            <a:ext cx="2572908" cy="4788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a:t>Microservice2.properties</a:t>
            </a:r>
          </a:p>
        </p:txBody>
      </p:sp>
      <p:sp>
        <p:nvSpPr>
          <p:cNvPr id="23" name="Rectangle 22">
            <a:extLst>
              <a:ext uri="{FF2B5EF4-FFF2-40B4-BE49-F238E27FC236}">
                <a16:creationId xmlns:a16="http://schemas.microsoft.com/office/drawing/2014/main" id="{36134B41-7019-46CC-7F55-6EFA58158669}"/>
              </a:ext>
            </a:extLst>
          </p:cNvPr>
          <p:cNvSpPr/>
          <p:nvPr/>
        </p:nvSpPr>
        <p:spPr>
          <a:xfrm>
            <a:off x="9557247" y="6098117"/>
            <a:ext cx="2572908" cy="4788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a:t>Microservice3.properties</a:t>
            </a:r>
          </a:p>
        </p:txBody>
      </p:sp>
      <p:sp>
        <p:nvSpPr>
          <p:cNvPr id="24" name="Rectangle 23">
            <a:extLst>
              <a:ext uri="{FF2B5EF4-FFF2-40B4-BE49-F238E27FC236}">
                <a16:creationId xmlns:a16="http://schemas.microsoft.com/office/drawing/2014/main" id="{7DEE31DE-6B9F-85A4-4B24-D0C62D9B65EF}"/>
              </a:ext>
            </a:extLst>
          </p:cNvPr>
          <p:cNvSpPr/>
          <p:nvPr/>
        </p:nvSpPr>
        <p:spPr>
          <a:xfrm>
            <a:off x="1923333" y="1056215"/>
            <a:ext cx="2572908" cy="4019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err="1"/>
              <a:t>Bootstrap.properties</a:t>
            </a:r>
            <a:endParaRPr lang="fr-MA" dirty="0"/>
          </a:p>
        </p:txBody>
      </p:sp>
      <p:sp>
        <p:nvSpPr>
          <p:cNvPr id="25" name="Rectangle 24">
            <a:extLst>
              <a:ext uri="{FF2B5EF4-FFF2-40B4-BE49-F238E27FC236}">
                <a16:creationId xmlns:a16="http://schemas.microsoft.com/office/drawing/2014/main" id="{9AA512F4-BEA0-7855-A39F-9B966EB6C090}"/>
              </a:ext>
            </a:extLst>
          </p:cNvPr>
          <p:cNvSpPr/>
          <p:nvPr/>
        </p:nvSpPr>
        <p:spPr>
          <a:xfrm>
            <a:off x="2010739" y="5429118"/>
            <a:ext cx="2572908" cy="4019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err="1"/>
              <a:t>Bootstrap.properties</a:t>
            </a:r>
            <a:endParaRPr lang="fr-MA" dirty="0"/>
          </a:p>
        </p:txBody>
      </p:sp>
      <p:sp>
        <p:nvSpPr>
          <p:cNvPr id="26" name="Rectangle 25">
            <a:extLst>
              <a:ext uri="{FF2B5EF4-FFF2-40B4-BE49-F238E27FC236}">
                <a16:creationId xmlns:a16="http://schemas.microsoft.com/office/drawing/2014/main" id="{07DAE88B-074E-6783-89EE-109F4425A386}"/>
              </a:ext>
            </a:extLst>
          </p:cNvPr>
          <p:cNvSpPr/>
          <p:nvPr/>
        </p:nvSpPr>
        <p:spPr>
          <a:xfrm>
            <a:off x="1897501" y="3578702"/>
            <a:ext cx="2572908" cy="4019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err="1"/>
              <a:t>Bootstrap.properties</a:t>
            </a:r>
            <a:endParaRPr lang="fr-MA" dirty="0"/>
          </a:p>
        </p:txBody>
      </p:sp>
      <p:sp>
        <p:nvSpPr>
          <p:cNvPr id="28" name="ZoneTexte 27">
            <a:extLst>
              <a:ext uri="{FF2B5EF4-FFF2-40B4-BE49-F238E27FC236}">
                <a16:creationId xmlns:a16="http://schemas.microsoft.com/office/drawing/2014/main" id="{EE5FA491-BAAD-CE8B-5CA6-69EA93F15523}"/>
              </a:ext>
            </a:extLst>
          </p:cNvPr>
          <p:cNvSpPr txBox="1"/>
          <p:nvPr/>
        </p:nvSpPr>
        <p:spPr>
          <a:xfrm>
            <a:off x="4815332" y="4722927"/>
            <a:ext cx="2711613" cy="369332"/>
          </a:xfrm>
          <a:prstGeom prst="rect">
            <a:avLst/>
          </a:prstGeom>
          <a:noFill/>
        </p:spPr>
        <p:txBody>
          <a:bodyPr wrap="square">
            <a:spAutoFit/>
          </a:bodyPr>
          <a:lstStyle/>
          <a:p>
            <a:pPr marL="285750" indent="-285750">
              <a:spcAft>
                <a:spcPts val="1200"/>
              </a:spcAft>
              <a:buFont typeface="Wingdings" panose="05000000000000000000" pitchFamily="2" charset="2"/>
              <a:buChar char="§"/>
            </a:pPr>
            <a:r>
              <a:rPr lang="fr-FR" sz="1800" b="1" i="0" u="none" strike="noStrike" baseline="0" dirty="0">
                <a:solidFill>
                  <a:schemeClr val="accent2">
                    <a:lumMod val="75000"/>
                  </a:schemeClr>
                </a:solidFill>
              </a:rPr>
              <a:t>@EnableConfigServer</a:t>
            </a:r>
          </a:p>
        </p:txBody>
      </p:sp>
    </p:spTree>
    <p:extLst>
      <p:ext uri="{BB962C8B-B14F-4D97-AF65-F5344CB8AC3E}">
        <p14:creationId xmlns:p14="http://schemas.microsoft.com/office/powerpoint/2010/main" val="25140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3" grpId="0" animBg="1"/>
      <p:bldP spid="24" grpId="0" animBg="1"/>
      <p:bldP spid="25" grpId="0" animBg="1"/>
      <p:bldP spid="26"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3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33" name="Freeform: Shape 3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9" name="Freeform: Shape 3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re 52">
            <a:extLst>
              <a:ext uri="{FF2B5EF4-FFF2-40B4-BE49-F238E27FC236}">
                <a16:creationId xmlns:a16="http://schemas.microsoft.com/office/drawing/2014/main" id="{0252CA9D-C6DC-7385-AB5F-DCCD82790D88}"/>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créer le repository GIT</a:t>
            </a:r>
          </a:p>
        </p:txBody>
      </p:sp>
      <p:sp>
        <p:nvSpPr>
          <p:cNvPr id="7" name="ZoneTexte 6">
            <a:extLst>
              <a:ext uri="{FF2B5EF4-FFF2-40B4-BE49-F238E27FC236}">
                <a16:creationId xmlns:a16="http://schemas.microsoft.com/office/drawing/2014/main" id="{14BD4BB1-CBC6-47EF-A714-BA0512C1FC01}"/>
              </a:ext>
            </a:extLst>
          </p:cNvPr>
          <p:cNvSpPr txBox="1"/>
          <p:nvPr/>
        </p:nvSpPr>
        <p:spPr>
          <a:xfrm>
            <a:off x="451479" y="934066"/>
            <a:ext cx="6394163" cy="5293757"/>
          </a:xfrm>
          <a:prstGeom prst="rect">
            <a:avLst/>
          </a:prstGeom>
          <a:noFill/>
          <a:ln>
            <a:solidFill>
              <a:schemeClr val="tx1"/>
            </a:solidFill>
          </a:ln>
        </p:spPr>
        <p:txBody>
          <a:bodyPr wrap="square">
            <a:spAutoFit/>
          </a:bodyPr>
          <a:lstStyle/>
          <a:p>
            <a:pPr algn="l"/>
            <a:endParaRPr lang="fr-FR" b="0" i="0" u="none" strike="noStrike" baseline="0" dirty="0">
              <a:solidFill>
                <a:srgbClr val="000000"/>
              </a:solidFill>
            </a:endParaRPr>
          </a:p>
          <a:p>
            <a:pPr marL="285750" indent="-285750">
              <a:spcAft>
                <a:spcPts val="1200"/>
              </a:spcAft>
              <a:buFont typeface="Wingdings" panose="05000000000000000000" pitchFamily="2" charset="2"/>
              <a:buChar char="§"/>
            </a:pPr>
            <a:r>
              <a:rPr lang="fr-FR" b="0" i="0" u="none" strike="noStrike" baseline="0" dirty="0">
                <a:solidFill>
                  <a:srgbClr val="000000"/>
                </a:solidFill>
              </a:rPr>
              <a:t>Créer le dépôt </a:t>
            </a:r>
            <a:r>
              <a:rPr lang="fr-FR" b="1" i="0" u="none" strike="noStrike" baseline="0" dirty="0">
                <a:solidFill>
                  <a:srgbClr val="7030A0"/>
                </a:solidFill>
              </a:rPr>
              <a:t>GIT</a:t>
            </a:r>
            <a:r>
              <a:rPr lang="fr-FR" b="0" i="0" u="none" strike="noStrike" baseline="0" dirty="0">
                <a:solidFill>
                  <a:srgbClr val="000000"/>
                </a:solidFill>
              </a:rPr>
              <a:t> dans lequel iront les fichiers de configuration: </a:t>
            </a:r>
            <a:r>
              <a:rPr lang="fr-FR" b="0" i="0" u="none" strike="noStrike" baseline="0" dirty="0" err="1">
                <a:solidFill>
                  <a:srgbClr val="C00000"/>
                </a:solidFill>
              </a:rPr>
              <a:t>mcommerce</a:t>
            </a:r>
            <a:r>
              <a:rPr lang="fr-FR" b="0" i="0" u="none" strike="noStrike" baseline="0" dirty="0">
                <a:solidFill>
                  <a:srgbClr val="C00000"/>
                </a:solidFill>
              </a:rPr>
              <a:t>-config-repo</a:t>
            </a:r>
            <a:r>
              <a:rPr lang="fr-FR" b="0" i="0" u="none" strike="noStrike" baseline="0" dirty="0">
                <a:solidFill>
                  <a:srgbClr val="000000"/>
                </a:solidFill>
              </a:rPr>
              <a:t>: https://github.com/</a:t>
            </a:r>
            <a:r>
              <a:rPr lang="fr-FR" dirty="0">
                <a:solidFill>
                  <a:srgbClr val="000000"/>
                </a:solidFill>
              </a:rPr>
              <a:t>xxxxuser</a:t>
            </a:r>
            <a:r>
              <a:rPr lang="fr-FR" b="0" i="0" u="none" strike="noStrike" baseline="0" dirty="0">
                <a:solidFill>
                  <a:srgbClr val="000000"/>
                </a:solidFill>
              </a:rPr>
              <a:t>/mcommerce-config-repo.git</a:t>
            </a:r>
          </a:p>
          <a:p>
            <a:pPr marL="285750" indent="-285750">
              <a:spcAft>
                <a:spcPts val="1200"/>
              </a:spcAft>
              <a:buFont typeface="Wingdings" panose="05000000000000000000" pitchFamily="2" charset="2"/>
              <a:buChar char="§"/>
            </a:pPr>
            <a:r>
              <a:rPr lang="fr-FR" b="0" i="0" u="none" strike="noStrike" baseline="0" dirty="0">
                <a:solidFill>
                  <a:srgbClr val="000000"/>
                </a:solidFill>
              </a:rPr>
              <a:t>Au niveau de la machine locale, créer le nouveau dossier config-server-repo «D:\workspace_2024\config-server-repo»</a:t>
            </a:r>
          </a:p>
          <a:p>
            <a:pPr marL="285750" indent="-285750">
              <a:spcAft>
                <a:spcPts val="1200"/>
              </a:spcAft>
              <a:buFont typeface="Wingdings" panose="05000000000000000000" pitchFamily="2" charset="2"/>
              <a:buChar char="§"/>
            </a:pPr>
            <a:r>
              <a:rPr lang="fr-FR" b="0" i="0" u="none" strike="noStrike" baseline="0" dirty="0">
                <a:solidFill>
                  <a:srgbClr val="000000"/>
                </a:solidFill>
              </a:rPr>
              <a:t>Mettre dans ce dossier les fichiers de configuration des micro-services.</a:t>
            </a:r>
          </a:p>
          <a:p>
            <a:pPr marL="285750" indent="-285750">
              <a:spcAft>
                <a:spcPts val="1200"/>
              </a:spcAft>
              <a:buFont typeface="Wingdings" panose="05000000000000000000" pitchFamily="2" charset="2"/>
              <a:buChar char="§"/>
            </a:pPr>
            <a:r>
              <a:rPr lang="fr-FR" b="0" i="0" u="none" strike="noStrike" baseline="0" dirty="0">
                <a:solidFill>
                  <a:srgbClr val="000000"/>
                </a:solidFill>
              </a:rPr>
              <a:t>Optionnel : Créer un projet sur Eclipse/</a:t>
            </a:r>
            <a:r>
              <a:rPr lang="fr-FR" b="0" i="0" u="none" strike="noStrike" baseline="0" dirty="0" err="1">
                <a:solidFill>
                  <a:srgbClr val="000000"/>
                </a:solidFill>
              </a:rPr>
              <a:t>intelij</a:t>
            </a:r>
            <a:r>
              <a:rPr lang="fr-FR" b="0" i="0" u="none" strike="noStrike" baseline="0" dirty="0">
                <a:solidFill>
                  <a:srgbClr val="000000"/>
                </a:solidFill>
              </a:rPr>
              <a:t> et y mettre les fichiers de configurations de Micro-Service.</a:t>
            </a:r>
          </a:p>
          <a:p>
            <a:pPr marL="285750" indent="-285750">
              <a:spcAft>
                <a:spcPts val="1200"/>
              </a:spcAft>
              <a:buFont typeface="Wingdings" panose="05000000000000000000" pitchFamily="2" charset="2"/>
              <a:buChar char="§"/>
            </a:pPr>
            <a:r>
              <a:rPr lang="fr-FR" b="0" i="0" u="none" strike="noStrike" baseline="0" dirty="0">
                <a:solidFill>
                  <a:srgbClr val="000000"/>
                </a:solidFill>
              </a:rPr>
              <a:t>le nom du fichier est «</a:t>
            </a:r>
            <a:r>
              <a:rPr lang="fr-FR" b="1" i="0" u="none" strike="noStrike" baseline="0" dirty="0" err="1">
                <a:solidFill>
                  <a:schemeClr val="accent6">
                    <a:lumMod val="75000"/>
                  </a:schemeClr>
                </a:solidFill>
              </a:rPr>
              <a:t>microservice-produit.properties</a:t>
            </a:r>
            <a:r>
              <a:rPr lang="fr-FR" b="0" i="0" u="none" strike="noStrike" baseline="0" dirty="0">
                <a:solidFill>
                  <a:srgbClr val="000000"/>
                </a:solidFill>
              </a:rPr>
              <a:t>» </a:t>
            </a:r>
            <a:r>
              <a:rPr lang="fr-FR" b="1" dirty="0">
                <a:solidFill>
                  <a:schemeClr val="accent6">
                    <a:lumMod val="75000"/>
                  </a:schemeClr>
                </a:solidFill>
              </a:rPr>
              <a:t>et doit correspondre exactement au nom donné au </a:t>
            </a:r>
            <a:r>
              <a:rPr lang="fr-FR" b="1" dirty="0" err="1">
                <a:solidFill>
                  <a:schemeClr val="accent6">
                    <a:lumMod val="75000"/>
                  </a:schemeClr>
                </a:solidFill>
              </a:rPr>
              <a:t>Microservice</a:t>
            </a:r>
            <a:r>
              <a:rPr lang="fr-FR" b="1" dirty="0">
                <a:solidFill>
                  <a:schemeClr val="accent6">
                    <a:lumMod val="75000"/>
                  </a:schemeClr>
                </a:solidFill>
              </a:rPr>
              <a:t>-produits dans </a:t>
            </a:r>
            <a:r>
              <a:rPr lang="fr-FR" b="1" dirty="0" err="1">
                <a:solidFill>
                  <a:schemeClr val="accent6">
                    <a:lumMod val="75000"/>
                  </a:schemeClr>
                </a:solidFill>
              </a:rPr>
              <a:t>application.properties</a:t>
            </a:r>
            <a:r>
              <a:rPr lang="fr-FR" b="1" dirty="0">
                <a:solidFill>
                  <a:schemeClr val="accent6">
                    <a:lumMod val="75000"/>
                  </a:schemeClr>
                </a:solidFill>
              </a:rPr>
              <a:t>.</a:t>
            </a:r>
          </a:p>
          <a:p>
            <a:pPr marL="285750" indent="-285750">
              <a:spcAft>
                <a:spcPts val="1200"/>
              </a:spcAft>
              <a:buFont typeface="Wingdings" panose="05000000000000000000" pitchFamily="2" charset="2"/>
              <a:buChar char="§"/>
            </a:pPr>
            <a:r>
              <a:rPr lang="fr-FR" b="0" i="0" u="none" strike="noStrike" baseline="0" dirty="0">
                <a:solidFill>
                  <a:srgbClr val="000000"/>
                </a:solidFill>
              </a:rPr>
              <a:t>Grâce à cette correspondance de noms que le serveur de configuration fera le lien entre ce fichier et le micro-service correspondant.</a:t>
            </a:r>
          </a:p>
        </p:txBody>
      </p:sp>
      <p:pic>
        <p:nvPicPr>
          <p:cNvPr id="9" name="Image 8">
            <a:extLst>
              <a:ext uri="{FF2B5EF4-FFF2-40B4-BE49-F238E27FC236}">
                <a16:creationId xmlns:a16="http://schemas.microsoft.com/office/drawing/2014/main" id="{C86BC27A-4ED3-C37C-42B5-B445E4482779}"/>
              </a:ext>
            </a:extLst>
          </p:cNvPr>
          <p:cNvPicPr>
            <a:picLocks noChangeAspect="1"/>
          </p:cNvPicPr>
          <p:nvPr/>
        </p:nvPicPr>
        <p:blipFill>
          <a:blip r:embed="rId2"/>
          <a:stretch>
            <a:fillRect/>
          </a:stretch>
        </p:blipFill>
        <p:spPr>
          <a:xfrm>
            <a:off x="7200750" y="972050"/>
            <a:ext cx="4548888" cy="2180968"/>
          </a:xfrm>
          <a:prstGeom prst="rect">
            <a:avLst/>
          </a:prstGeom>
          <a:ln>
            <a:solidFill>
              <a:schemeClr val="tx1"/>
            </a:solidFill>
          </a:ln>
        </p:spPr>
      </p:pic>
      <p:pic>
        <p:nvPicPr>
          <p:cNvPr id="11" name="Image 10">
            <a:extLst>
              <a:ext uri="{FF2B5EF4-FFF2-40B4-BE49-F238E27FC236}">
                <a16:creationId xmlns:a16="http://schemas.microsoft.com/office/drawing/2014/main" id="{57B7F64B-E2F1-437C-5F0F-5FD894C16788}"/>
              </a:ext>
            </a:extLst>
          </p:cNvPr>
          <p:cNvPicPr>
            <a:picLocks noChangeAspect="1"/>
          </p:cNvPicPr>
          <p:nvPr/>
        </p:nvPicPr>
        <p:blipFill>
          <a:blip r:embed="rId3"/>
          <a:stretch>
            <a:fillRect/>
          </a:stretch>
        </p:blipFill>
        <p:spPr>
          <a:xfrm>
            <a:off x="7200749" y="3476170"/>
            <a:ext cx="4548887" cy="2751653"/>
          </a:xfrm>
          <a:prstGeom prst="rect">
            <a:avLst/>
          </a:prstGeom>
        </p:spPr>
      </p:pic>
    </p:spTree>
    <p:extLst>
      <p:ext uri="{BB962C8B-B14F-4D97-AF65-F5344CB8AC3E}">
        <p14:creationId xmlns:p14="http://schemas.microsoft.com/office/powerpoint/2010/main" val="289739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8EB6E95-9C89-4CFF-A598-F278D0DFB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74CD0F4-EA2A-4E5D-AE73-1112C1CA2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5" name="Group 54">
            <a:extLst>
              <a:ext uri="{FF2B5EF4-FFF2-40B4-BE49-F238E27FC236}">
                <a16:creationId xmlns:a16="http://schemas.microsoft.com/office/drawing/2014/main" id="{A1EDC8FC-C3D1-4FE4-8E66-29767478DB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51638344-E7F0-4958-8208-ADCB82256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4E1970FB-4D97-4834-84EC-E48B27CC1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CEA7D5D6-1774-4826-A365-56CA591C9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9CE5CDD-EDFB-416F-889C-A7DB46AA9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BC136B2-4D8D-4561-95D5-56167F411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114799"/>
            <a:ext cx="3655725" cy="2743201"/>
            <a:chOff x="-305" y="-1"/>
            <a:chExt cx="3832880" cy="2876136"/>
          </a:xfrm>
        </p:grpSpPr>
        <p:sp>
          <p:nvSpPr>
            <p:cNvPr id="62" name="Freeform: Shape 61">
              <a:extLst>
                <a:ext uri="{FF2B5EF4-FFF2-40B4-BE49-F238E27FC236}">
                  <a16:creationId xmlns:a16="http://schemas.microsoft.com/office/drawing/2014/main" id="{2C3B060E-7597-4B31-9EBE-16DBC974C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37A35E4-8449-4A65-9CFF-F87916203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5774B36-1747-45AE-82C4-C5BA90C51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0022F94E-D4FB-4369-A3EE-7D82330BA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E193E133-3AAC-EA36-E434-D15267A70710}"/>
              </a:ext>
            </a:extLst>
          </p:cNvPr>
          <p:cNvPicPr>
            <a:picLocks noChangeAspect="1"/>
          </p:cNvPicPr>
          <p:nvPr/>
        </p:nvPicPr>
        <p:blipFill>
          <a:blip r:embed="rId2"/>
          <a:stretch>
            <a:fillRect/>
          </a:stretch>
        </p:blipFill>
        <p:spPr>
          <a:xfrm>
            <a:off x="5993027" y="977746"/>
            <a:ext cx="5832389" cy="3327999"/>
          </a:xfrm>
          <a:prstGeom prst="rect">
            <a:avLst/>
          </a:prstGeom>
        </p:spPr>
      </p:pic>
      <p:sp>
        <p:nvSpPr>
          <p:cNvPr id="6" name="Titre 52">
            <a:extLst>
              <a:ext uri="{FF2B5EF4-FFF2-40B4-BE49-F238E27FC236}">
                <a16:creationId xmlns:a16="http://schemas.microsoft.com/office/drawing/2014/main" id="{9B6D7C06-772C-AB49-71C9-48D62412BBA3}"/>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créer le repository GIT</a:t>
            </a:r>
          </a:p>
        </p:txBody>
      </p:sp>
      <p:sp>
        <p:nvSpPr>
          <p:cNvPr id="9" name="ZoneTexte 8">
            <a:extLst>
              <a:ext uri="{FF2B5EF4-FFF2-40B4-BE49-F238E27FC236}">
                <a16:creationId xmlns:a16="http://schemas.microsoft.com/office/drawing/2014/main" id="{5C400410-A33F-1E05-E555-B993D29E19E6}"/>
              </a:ext>
            </a:extLst>
          </p:cNvPr>
          <p:cNvSpPr txBox="1"/>
          <p:nvPr/>
        </p:nvSpPr>
        <p:spPr>
          <a:xfrm>
            <a:off x="679927" y="1714455"/>
            <a:ext cx="4946821" cy="1477328"/>
          </a:xfrm>
          <a:prstGeom prst="rect">
            <a:avLst/>
          </a:prstGeom>
          <a:noFill/>
          <a:ln>
            <a:solidFill>
              <a:schemeClr val="tx1"/>
            </a:solidFill>
          </a:ln>
        </p:spPr>
        <p:txBody>
          <a:bodyPr wrap="square">
            <a:spAutoFit/>
          </a:bodyPr>
          <a:lstStyle/>
          <a:p>
            <a:r>
              <a:rPr lang="fr-FR" sz="1800" b="0" i="0" u="none" strike="noStrike" baseline="0" dirty="0">
                <a:solidFill>
                  <a:srgbClr val="000000"/>
                </a:solidFill>
              </a:rPr>
              <a:t>Couper le contenu de «</a:t>
            </a:r>
            <a:r>
              <a:rPr lang="fr-FR" sz="1800" b="0" i="0" u="none" strike="noStrike" baseline="0" dirty="0" err="1">
                <a:solidFill>
                  <a:srgbClr val="000000"/>
                </a:solidFill>
              </a:rPr>
              <a:t>application.properties</a:t>
            </a:r>
            <a:r>
              <a:rPr lang="fr-FR" sz="1800" b="0" i="0" u="none" strike="noStrike" baseline="0" dirty="0">
                <a:solidFill>
                  <a:srgbClr val="000000"/>
                </a:solidFill>
              </a:rPr>
              <a:t>» du </a:t>
            </a:r>
            <a:r>
              <a:rPr lang="fr-FR" sz="1800" b="0" i="0" u="none" strike="noStrike" baseline="0" dirty="0" err="1">
                <a:solidFill>
                  <a:srgbClr val="000000"/>
                </a:solidFill>
              </a:rPr>
              <a:t>Microservice</a:t>
            </a:r>
            <a:r>
              <a:rPr lang="fr-FR" sz="1800" b="0" i="0" u="none" strike="noStrike" baseline="0" dirty="0">
                <a:solidFill>
                  <a:srgbClr val="000000"/>
                </a:solidFill>
              </a:rPr>
              <a:t>-produits, excepté le nom de celui-ci, et coller le tout dans le nouveau fichier créé :</a:t>
            </a:r>
          </a:p>
          <a:p>
            <a:endParaRPr lang="fr-FR" dirty="0">
              <a:solidFill>
                <a:srgbClr val="000000"/>
              </a:solidFill>
            </a:endParaRPr>
          </a:p>
          <a:p>
            <a:pPr algn="ctr"/>
            <a:r>
              <a:rPr lang="fr-FR" sz="1800" b="1" i="1" u="none" strike="noStrike" baseline="0" dirty="0" err="1">
                <a:solidFill>
                  <a:srgbClr val="000000"/>
                </a:solidFill>
                <a:latin typeface="Calibri" panose="020F0502020204030204" pitchFamily="34" charset="0"/>
              </a:rPr>
              <a:t>microservice-produits.properties</a:t>
            </a:r>
            <a:endParaRPr lang="fr-FR" sz="1800" b="0" i="0" u="none" strike="noStrike" baseline="0" dirty="0">
              <a:solidFill>
                <a:srgbClr val="000000"/>
              </a:solidFill>
            </a:endParaRPr>
          </a:p>
        </p:txBody>
      </p:sp>
      <p:pic>
        <p:nvPicPr>
          <p:cNvPr id="19" name="Image 18">
            <a:extLst>
              <a:ext uri="{FF2B5EF4-FFF2-40B4-BE49-F238E27FC236}">
                <a16:creationId xmlns:a16="http://schemas.microsoft.com/office/drawing/2014/main" id="{B7FB42A7-0C48-E680-86AE-4CB3BF15CE97}"/>
              </a:ext>
            </a:extLst>
          </p:cNvPr>
          <p:cNvPicPr>
            <a:picLocks noChangeAspect="1"/>
          </p:cNvPicPr>
          <p:nvPr/>
        </p:nvPicPr>
        <p:blipFill>
          <a:blip r:embed="rId3"/>
          <a:stretch>
            <a:fillRect/>
          </a:stretch>
        </p:blipFill>
        <p:spPr>
          <a:xfrm>
            <a:off x="5993028" y="5115697"/>
            <a:ext cx="5832388" cy="852692"/>
          </a:xfrm>
          <a:prstGeom prst="rect">
            <a:avLst/>
          </a:prstGeom>
        </p:spPr>
      </p:pic>
      <p:sp>
        <p:nvSpPr>
          <p:cNvPr id="22" name="ZoneTexte 21">
            <a:extLst>
              <a:ext uri="{FF2B5EF4-FFF2-40B4-BE49-F238E27FC236}">
                <a16:creationId xmlns:a16="http://schemas.microsoft.com/office/drawing/2014/main" id="{70D418F0-A56C-34F1-400B-AE80BD9338EA}"/>
              </a:ext>
            </a:extLst>
          </p:cNvPr>
          <p:cNvSpPr txBox="1"/>
          <p:nvPr/>
        </p:nvSpPr>
        <p:spPr>
          <a:xfrm>
            <a:off x="590584" y="5163233"/>
            <a:ext cx="5036164" cy="646331"/>
          </a:xfrm>
          <a:prstGeom prst="rect">
            <a:avLst/>
          </a:prstGeom>
          <a:noFill/>
        </p:spPr>
        <p:txBody>
          <a:bodyPr wrap="square">
            <a:spAutoFit/>
          </a:bodyPr>
          <a:lstStyle/>
          <a:p>
            <a:r>
              <a:rPr lang="fr-FR" b="0" i="0" u="none" strike="noStrike" baseline="0" dirty="0">
                <a:solidFill>
                  <a:srgbClr val="000000"/>
                </a:solidFill>
              </a:rPr>
              <a:t>Dans </a:t>
            </a:r>
            <a:r>
              <a:rPr lang="fr-FR" b="0" i="0" u="none" strike="noStrike" baseline="0" dirty="0" err="1">
                <a:solidFill>
                  <a:srgbClr val="000000"/>
                </a:solidFill>
              </a:rPr>
              <a:t>application.properties</a:t>
            </a:r>
            <a:r>
              <a:rPr lang="fr-FR" b="0" i="0" u="none" strike="noStrike" baseline="0" dirty="0">
                <a:solidFill>
                  <a:srgbClr val="000000"/>
                </a:solidFill>
              </a:rPr>
              <a:t> du </a:t>
            </a:r>
            <a:r>
              <a:rPr lang="fr-FR" b="1" i="0" u="none" strike="noStrike" baseline="0" dirty="0" err="1">
                <a:solidFill>
                  <a:schemeClr val="accent6">
                    <a:lumMod val="75000"/>
                  </a:schemeClr>
                </a:solidFill>
              </a:rPr>
              <a:t>Microservice</a:t>
            </a:r>
            <a:r>
              <a:rPr lang="fr-FR" b="1" i="0" u="none" strike="noStrike" baseline="0" dirty="0">
                <a:solidFill>
                  <a:schemeClr val="accent6">
                    <a:lumMod val="75000"/>
                  </a:schemeClr>
                </a:solidFill>
              </a:rPr>
              <a:t>-produits</a:t>
            </a:r>
            <a:r>
              <a:rPr lang="fr-FR" b="0" i="0" u="none" strike="noStrike" baseline="0" dirty="0">
                <a:solidFill>
                  <a:srgbClr val="000000"/>
                </a:solidFill>
              </a:rPr>
              <a:t>, il reste :</a:t>
            </a:r>
          </a:p>
        </p:txBody>
      </p:sp>
    </p:spTree>
    <p:extLst>
      <p:ext uri="{BB962C8B-B14F-4D97-AF65-F5344CB8AC3E}">
        <p14:creationId xmlns:p14="http://schemas.microsoft.com/office/powerpoint/2010/main" val="34781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0758AF2B-6A96-39AE-D424-BB8B2342D1B7}"/>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créer le serveur de configuration</a:t>
            </a:r>
          </a:p>
        </p:txBody>
      </p:sp>
      <p:pic>
        <p:nvPicPr>
          <p:cNvPr id="7" name="Image 6">
            <a:extLst>
              <a:ext uri="{FF2B5EF4-FFF2-40B4-BE49-F238E27FC236}">
                <a16:creationId xmlns:a16="http://schemas.microsoft.com/office/drawing/2014/main" id="{B9CAA98C-C24A-3785-310D-5CF741DCBA27}"/>
              </a:ext>
            </a:extLst>
          </p:cNvPr>
          <p:cNvPicPr>
            <a:picLocks noChangeAspect="1"/>
          </p:cNvPicPr>
          <p:nvPr/>
        </p:nvPicPr>
        <p:blipFill>
          <a:blip r:embed="rId2"/>
          <a:stretch>
            <a:fillRect/>
          </a:stretch>
        </p:blipFill>
        <p:spPr>
          <a:xfrm>
            <a:off x="6175861" y="934066"/>
            <a:ext cx="5684547" cy="2640327"/>
          </a:xfrm>
          <a:prstGeom prst="rect">
            <a:avLst/>
          </a:prstGeom>
        </p:spPr>
      </p:pic>
      <p:sp>
        <p:nvSpPr>
          <p:cNvPr id="11" name="ZoneTexte 10">
            <a:extLst>
              <a:ext uri="{FF2B5EF4-FFF2-40B4-BE49-F238E27FC236}">
                <a16:creationId xmlns:a16="http://schemas.microsoft.com/office/drawing/2014/main" id="{A42350FD-AAF2-AA82-2A7E-899373A568D9}"/>
              </a:ext>
            </a:extLst>
          </p:cNvPr>
          <p:cNvSpPr txBox="1"/>
          <p:nvPr/>
        </p:nvSpPr>
        <p:spPr>
          <a:xfrm>
            <a:off x="451480" y="1008588"/>
            <a:ext cx="5564660" cy="646331"/>
          </a:xfrm>
          <a:prstGeom prst="rect">
            <a:avLst/>
          </a:prstGeom>
          <a:noFill/>
          <a:ln>
            <a:solidFill>
              <a:schemeClr val="tx1"/>
            </a:solidFill>
          </a:ln>
        </p:spPr>
        <p:txBody>
          <a:bodyPr wrap="square">
            <a:spAutoFit/>
          </a:bodyPr>
          <a:lstStyle/>
          <a:p>
            <a:r>
              <a:rPr lang="fr-FR" sz="1800" b="0" i="0" u="none" strike="noStrike" baseline="0" dirty="0">
                <a:solidFill>
                  <a:srgbClr val="000000"/>
                </a:solidFill>
              </a:rPr>
              <a:t>Création du serveur de configuration à partir de Spring </a:t>
            </a:r>
            <a:r>
              <a:rPr lang="fr-FR" sz="1800" b="0" i="0" u="none" strike="noStrike" baseline="0" dirty="0" err="1">
                <a:solidFill>
                  <a:srgbClr val="000000"/>
                </a:solidFill>
              </a:rPr>
              <a:t>Initializr</a:t>
            </a:r>
            <a:r>
              <a:rPr lang="fr-FR" sz="1800" b="0" i="0" u="none" strike="noStrike" baseline="0" dirty="0">
                <a:solidFill>
                  <a:srgbClr val="000000"/>
                </a:solidFill>
              </a:rPr>
              <a:t>, : se baser sur le starter </a:t>
            </a:r>
            <a:r>
              <a:rPr lang="fr-FR" sz="1800" b="1" i="0" u="none" strike="noStrike" baseline="0" dirty="0">
                <a:solidFill>
                  <a:srgbClr val="C00000"/>
                </a:solidFill>
              </a:rPr>
              <a:t>Spring Cloud Config</a:t>
            </a:r>
          </a:p>
        </p:txBody>
      </p:sp>
      <p:sp>
        <p:nvSpPr>
          <p:cNvPr id="23" name="ZoneTexte 22">
            <a:extLst>
              <a:ext uri="{FF2B5EF4-FFF2-40B4-BE49-F238E27FC236}">
                <a16:creationId xmlns:a16="http://schemas.microsoft.com/office/drawing/2014/main" id="{DEB48209-AA72-359A-0D34-37327B18BFF9}"/>
              </a:ext>
            </a:extLst>
          </p:cNvPr>
          <p:cNvSpPr txBox="1"/>
          <p:nvPr/>
        </p:nvSpPr>
        <p:spPr>
          <a:xfrm>
            <a:off x="451480" y="1824206"/>
            <a:ext cx="5564660" cy="1754326"/>
          </a:xfrm>
          <a:prstGeom prst="rect">
            <a:avLst/>
          </a:prstGeom>
          <a:noFill/>
          <a:ln>
            <a:solidFill>
              <a:schemeClr val="tx1"/>
            </a:solidFill>
          </a:ln>
        </p:spPr>
        <p:txBody>
          <a:bodyPr wrap="square">
            <a:spAutoFit/>
          </a:bodyPr>
          <a:lstStyle/>
          <a:p>
            <a:r>
              <a:rPr lang="fr-FR" sz="1800" b="0" i="0" u="none" strike="noStrike" baseline="0" dirty="0" err="1">
                <a:solidFill>
                  <a:srgbClr val="000000"/>
                </a:solidFill>
              </a:rPr>
              <a:t>spring.cloud.compatibility-verifier.enabled</a:t>
            </a:r>
            <a:r>
              <a:rPr lang="fr-FR" sz="1800" b="0" i="0" u="none" strike="noStrike" baseline="0" dirty="0">
                <a:solidFill>
                  <a:srgbClr val="000000"/>
                </a:solidFill>
              </a:rPr>
              <a:t>=false</a:t>
            </a:r>
          </a:p>
          <a:p>
            <a:r>
              <a:rPr lang="fr-FR" sz="1800" b="0" i="0" u="none" strike="noStrike" baseline="0" dirty="0">
                <a:solidFill>
                  <a:srgbClr val="000000"/>
                </a:solidFill>
              </a:rPr>
              <a:t>spring.application.name=</a:t>
            </a:r>
            <a:r>
              <a:rPr lang="fr-FR" sz="1800" b="0" i="0" u="none" strike="noStrike" baseline="0" dirty="0">
                <a:solidFill>
                  <a:srgbClr val="7030A0"/>
                </a:solidFill>
              </a:rPr>
              <a:t>config-server</a:t>
            </a:r>
          </a:p>
          <a:p>
            <a:r>
              <a:rPr lang="fr-FR" sz="1800" b="0" i="0" u="none" strike="noStrike" baseline="0" dirty="0">
                <a:solidFill>
                  <a:srgbClr val="000000"/>
                </a:solidFill>
              </a:rPr>
              <a:t>server.port:</a:t>
            </a:r>
            <a:r>
              <a:rPr lang="fr-FR" sz="1800" b="0" i="0" u="none" strike="noStrike" baseline="0" dirty="0">
                <a:solidFill>
                  <a:srgbClr val="7030A0"/>
                </a:solidFill>
              </a:rPr>
              <a:t>9101</a:t>
            </a:r>
          </a:p>
          <a:p>
            <a:r>
              <a:rPr lang="fr-FR" sz="1800" b="0" i="0" u="none" strike="noStrike" baseline="0" dirty="0" err="1">
                <a:solidFill>
                  <a:srgbClr val="000000"/>
                </a:solidFill>
              </a:rPr>
              <a:t>spring.cloud.config.server.git.uri</a:t>
            </a:r>
            <a:r>
              <a:rPr lang="fr-FR" sz="1800" b="0" i="0" u="none" strike="noStrike" baseline="0" dirty="0">
                <a:solidFill>
                  <a:srgbClr val="000000"/>
                </a:solidFill>
              </a:rPr>
              <a:t>=</a:t>
            </a:r>
            <a:r>
              <a:rPr lang="fr-FR" sz="1800" b="0" i="0" u="none" strike="noStrike" baseline="0" dirty="0">
                <a:solidFill>
                  <a:srgbClr val="7030A0"/>
                </a:solidFill>
              </a:rPr>
              <a:t>https://github.com/xxxxuser/mcommerce-config-repo.git</a:t>
            </a:r>
          </a:p>
          <a:p>
            <a:r>
              <a:rPr lang="fr-FR" sz="1800" b="0" i="0" u="none" strike="noStrike" baseline="0" dirty="0" err="1">
                <a:solidFill>
                  <a:srgbClr val="000000"/>
                </a:solidFill>
              </a:rPr>
              <a:t>spring.cloud.config.server.git.default</a:t>
            </a:r>
            <a:r>
              <a:rPr lang="fr-FR" sz="1800" b="0" i="0" u="none" strike="noStrike" baseline="0" dirty="0">
                <a:solidFill>
                  <a:srgbClr val="000000"/>
                </a:solidFill>
              </a:rPr>
              <a:t>-label=master</a:t>
            </a:r>
            <a:endParaRPr lang="fr-FR" dirty="0"/>
          </a:p>
        </p:txBody>
      </p:sp>
      <p:sp>
        <p:nvSpPr>
          <p:cNvPr id="27" name="ZoneTexte 26">
            <a:extLst>
              <a:ext uri="{FF2B5EF4-FFF2-40B4-BE49-F238E27FC236}">
                <a16:creationId xmlns:a16="http://schemas.microsoft.com/office/drawing/2014/main" id="{D401FC1A-9990-C7D3-195A-B704292B2F1A}"/>
              </a:ext>
            </a:extLst>
          </p:cNvPr>
          <p:cNvSpPr txBox="1"/>
          <p:nvPr/>
        </p:nvSpPr>
        <p:spPr>
          <a:xfrm>
            <a:off x="451480" y="3688084"/>
            <a:ext cx="11408928" cy="646331"/>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q"/>
            </a:pPr>
            <a:r>
              <a:rPr lang="fr-FR" sz="1800" b="0" i="0" u="none" strike="noStrike" baseline="0" dirty="0">
                <a:solidFill>
                  <a:srgbClr val="000000"/>
                </a:solidFill>
                <a:latin typeface="Calibri" panose="020F0502020204030204" pitchFamily="34" charset="0"/>
              </a:rPr>
              <a:t>Convention : Tous les Edge </a:t>
            </a:r>
            <a:r>
              <a:rPr lang="fr-FR" sz="1800" b="0" i="0" u="none" strike="noStrike" baseline="0" dirty="0" err="1">
                <a:solidFill>
                  <a:srgbClr val="000000"/>
                </a:solidFill>
                <a:latin typeface="Calibri" panose="020F0502020204030204" pitchFamily="34" charset="0"/>
              </a:rPr>
              <a:t>Microservices</a:t>
            </a:r>
            <a:r>
              <a:rPr lang="fr-FR" sz="1800" b="0" i="0" u="none" strike="noStrike" baseline="0" dirty="0">
                <a:solidFill>
                  <a:srgbClr val="000000"/>
                </a:solidFill>
                <a:latin typeface="Calibri" panose="020F0502020204030204" pitchFamily="34" charset="0"/>
              </a:rPr>
              <a:t> seront sur des ports commençant par 91. </a:t>
            </a:r>
          </a:p>
          <a:p>
            <a:pPr marL="285750" indent="-285750">
              <a:buFont typeface="Wingdings" panose="05000000000000000000" pitchFamily="2" charset="2"/>
              <a:buChar char="q"/>
            </a:pPr>
            <a:r>
              <a:rPr lang="fr-FR" sz="1800" b="0" i="0" u="none" strike="noStrike" baseline="0" dirty="0">
                <a:solidFill>
                  <a:srgbClr val="000000"/>
                </a:solidFill>
                <a:latin typeface="Calibri" panose="020F0502020204030204" pitchFamily="34" charset="0"/>
              </a:rPr>
              <a:t>Celui de </a:t>
            </a:r>
            <a:r>
              <a:rPr lang="fr-FR" sz="1800" b="0" i="1" u="none" strike="noStrike" baseline="0" dirty="0">
                <a:solidFill>
                  <a:srgbClr val="000000"/>
                </a:solidFill>
                <a:latin typeface="Calibri" panose="020F0502020204030204" pitchFamily="34" charset="0"/>
              </a:rPr>
              <a:t>config-</a:t>
            </a:r>
            <a:r>
              <a:rPr lang="fr-FR" sz="1800" b="0" i="1" u="none" strike="noStrike" baseline="0" dirty="0" err="1">
                <a:solidFill>
                  <a:srgbClr val="000000"/>
                </a:solidFill>
                <a:latin typeface="Calibri" panose="020F0502020204030204" pitchFamily="34" charset="0"/>
              </a:rPr>
              <a:t>server</a:t>
            </a:r>
            <a:r>
              <a:rPr lang="fr-FR" sz="1800" b="0" i="0" u="none" strike="noStrike" baseline="0" dirty="0" err="1">
                <a:solidFill>
                  <a:srgbClr val="000000"/>
                </a:solidFill>
                <a:latin typeface="Calibri" panose="020F0502020204030204" pitchFamily="34" charset="0"/>
              </a:rPr>
              <a:t>est</a:t>
            </a:r>
            <a:r>
              <a:rPr lang="fr-FR" sz="1800" b="0" i="0" u="none" strike="noStrike" baseline="0" dirty="0">
                <a:solidFill>
                  <a:srgbClr val="000000"/>
                </a:solidFill>
                <a:latin typeface="Calibri" panose="020F0502020204030204" pitchFamily="34" charset="0"/>
              </a:rPr>
              <a:t> donc 9101. N'oubliez pas de renseigner également son nom (config-server).</a:t>
            </a:r>
          </a:p>
        </p:txBody>
      </p:sp>
      <p:sp>
        <p:nvSpPr>
          <p:cNvPr id="29" name="ZoneTexte 28">
            <a:extLst>
              <a:ext uri="{FF2B5EF4-FFF2-40B4-BE49-F238E27FC236}">
                <a16:creationId xmlns:a16="http://schemas.microsoft.com/office/drawing/2014/main" id="{D21726FB-C4A3-A6FC-51DD-0B2A8E1B99F8}"/>
              </a:ext>
            </a:extLst>
          </p:cNvPr>
          <p:cNvSpPr txBox="1"/>
          <p:nvPr/>
        </p:nvSpPr>
        <p:spPr>
          <a:xfrm>
            <a:off x="451174" y="4420914"/>
            <a:ext cx="5564659" cy="923330"/>
          </a:xfrm>
          <a:prstGeom prst="rect">
            <a:avLst/>
          </a:prstGeom>
          <a:noFill/>
          <a:ln>
            <a:solidFill>
              <a:schemeClr val="tx1"/>
            </a:solidFill>
          </a:ln>
        </p:spPr>
        <p:txBody>
          <a:bodyPr wrap="square">
            <a:spAutoFit/>
          </a:bodyPr>
          <a:lstStyle/>
          <a:p>
            <a:r>
              <a:rPr lang="fr-FR" b="0" i="0" u="none" strike="noStrike" baseline="0" dirty="0">
                <a:solidFill>
                  <a:srgbClr val="000000"/>
                </a:solidFill>
              </a:rPr>
              <a:t>Ajouter l’annotation @EnableConfigServer pour indiquer que ce micro-service comme étant un serveur de configuration</a:t>
            </a:r>
          </a:p>
        </p:txBody>
      </p:sp>
      <p:pic>
        <p:nvPicPr>
          <p:cNvPr id="31" name="Image 30">
            <a:extLst>
              <a:ext uri="{FF2B5EF4-FFF2-40B4-BE49-F238E27FC236}">
                <a16:creationId xmlns:a16="http://schemas.microsoft.com/office/drawing/2014/main" id="{BD2C1C04-F7C3-5272-87CA-7B9C576CF74E}"/>
              </a:ext>
            </a:extLst>
          </p:cNvPr>
          <p:cNvPicPr>
            <a:picLocks noChangeAspect="1"/>
          </p:cNvPicPr>
          <p:nvPr/>
        </p:nvPicPr>
        <p:blipFill>
          <a:blip r:embed="rId3"/>
          <a:stretch>
            <a:fillRect/>
          </a:stretch>
        </p:blipFill>
        <p:spPr>
          <a:xfrm>
            <a:off x="6175861" y="4408690"/>
            <a:ext cx="5684547" cy="2263960"/>
          </a:xfrm>
          <a:prstGeom prst="rect">
            <a:avLst/>
          </a:prstGeom>
        </p:spPr>
      </p:pic>
      <p:pic>
        <p:nvPicPr>
          <p:cNvPr id="33" name="Image 32">
            <a:extLst>
              <a:ext uri="{FF2B5EF4-FFF2-40B4-BE49-F238E27FC236}">
                <a16:creationId xmlns:a16="http://schemas.microsoft.com/office/drawing/2014/main" id="{19326E82-2490-80A7-BE29-7B67FAC0EB09}"/>
              </a:ext>
            </a:extLst>
          </p:cNvPr>
          <p:cNvPicPr>
            <a:picLocks noChangeAspect="1"/>
          </p:cNvPicPr>
          <p:nvPr/>
        </p:nvPicPr>
        <p:blipFill>
          <a:blip r:embed="rId4"/>
          <a:stretch>
            <a:fillRect/>
          </a:stretch>
        </p:blipFill>
        <p:spPr>
          <a:xfrm>
            <a:off x="351409" y="5644127"/>
            <a:ext cx="5664424" cy="716096"/>
          </a:xfrm>
          <a:prstGeom prst="rect">
            <a:avLst/>
          </a:prstGeom>
        </p:spPr>
      </p:pic>
    </p:spTree>
    <p:extLst>
      <p:ext uri="{BB962C8B-B14F-4D97-AF65-F5344CB8AC3E}">
        <p14:creationId xmlns:p14="http://schemas.microsoft.com/office/powerpoint/2010/main" val="12955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re 52">
            <a:extLst>
              <a:ext uri="{FF2B5EF4-FFF2-40B4-BE49-F238E27FC236}">
                <a16:creationId xmlns:a16="http://schemas.microsoft.com/office/drawing/2014/main" id="{E75CB4A8-7204-0158-6B64-08CA2D126541}"/>
              </a:ext>
            </a:extLst>
          </p:cNvPr>
          <p:cNvSpPr txBox="1">
            <a:spLocks/>
          </p:cNvSpPr>
          <p:nvPr/>
        </p:nvSpPr>
        <p:spPr>
          <a:xfrm>
            <a:off x="838047" y="69056"/>
            <a:ext cx="1106151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a:t>
            </a:r>
            <a:r>
              <a:rPr lang="fr-FR" sz="1800" b="1" i="0" u="none" strike="noStrike" baseline="0" dirty="0">
                <a:solidFill>
                  <a:srgbClr val="000000"/>
                </a:solidFill>
                <a:latin typeface="Verdana" panose="020B0604030504040204" pitchFamily="34" charset="0"/>
              </a:rPr>
              <a:t>Lier le Micro-service au serveur Spring Cloud Config</a:t>
            </a:r>
          </a:p>
        </p:txBody>
      </p:sp>
      <p:sp>
        <p:nvSpPr>
          <p:cNvPr id="17" name="ZoneTexte 16">
            <a:extLst>
              <a:ext uri="{FF2B5EF4-FFF2-40B4-BE49-F238E27FC236}">
                <a16:creationId xmlns:a16="http://schemas.microsoft.com/office/drawing/2014/main" id="{22E700AB-5C9B-0F5B-2404-2C60BAF2D743}"/>
              </a:ext>
            </a:extLst>
          </p:cNvPr>
          <p:cNvSpPr txBox="1"/>
          <p:nvPr/>
        </p:nvSpPr>
        <p:spPr>
          <a:xfrm>
            <a:off x="838047" y="1055686"/>
            <a:ext cx="10947621" cy="5632311"/>
          </a:xfrm>
          <a:prstGeom prst="rect">
            <a:avLst/>
          </a:prstGeom>
          <a:noFill/>
        </p:spPr>
        <p:txBody>
          <a:bodyPr wrap="square">
            <a:spAutoFit/>
          </a:bodyPr>
          <a:lstStyle/>
          <a:p>
            <a:pPr marL="285750" indent="-285750">
              <a:buFont typeface="Wingdings" panose="05000000000000000000" pitchFamily="2" charset="2"/>
              <a:buChar char="§"/>
            </a:pPr>
            <a:r>
              <a:rPr lang="fr-FR" b="0" i="0" u="none" strike="noStrike" baseline="0" dirty="0">
                <a:solidFill>
                  <a:srgbClr val="000000"/>
                </a:solidFill>
              </a:rPr>
              <a:t>Pour rappel, on a le dépôt Git relié à notre serveur Spring Cloud Config</a:t>
            </a:r>
          </a:p>
          <a:p>
            <a:endParaRPr lang="fr-FR" b="0" i="0" u="none" strike="noStrike" baseline="0" dirty="0">
              <a:solidFill>
                <a:srgbClr val="000000"/>
              </a:solidFill>
            </a:endParaRPr>
          </a:p>
          <a:p>
            <a:pPr marL="285750" indent="-285750">
              <a:buFont typeface="Wingdings" panose="05000000000000000000" pitchFamily="2" charset="2"/>
              <a:buChar char="§"/>
            </a:pPr>
            <a:r>
              <a:rPr lang="fr-FR" b="0" i="0" u="none" strike="noStrike" baseline="0" dirty="0">
                <a:solidFill>
                  <a:srgbClr val="000000"/>
                </a:solidFill>
              </a:rPr>
              <a:t>On va demander au Micro-service-produits de récupérer le contenu de ces fichiers de configuration depuis le serveur de configuration externalisé et non pas en interne</a:t>
            </a:r>
          </a:p>
          <a:p>
            <a:pPr marL="285750" indent="-285750">
              <a:buFont typeface="Wingdings" panose="05000000000000000000" pitchFamily="2" charset="2"/>
              <a:buChar char="§"/>
            </a:pPr>
            <a:endParaRPr lang="fr-FR" b="0" i="0" u="none" strike="noStrike" baseline="0" dirty="0">
              <a:solidFill>
                <a:srgbClr val="000000"/>
              </a:solidFill>
            </a:endParaRPr>
          </a:p>
          <a:p>
            <a:pPr marL="285750" indent="-285750">
              <a:buFont typeface="Wingdings" panose="05000000000000000000" pitchFamily="2" charset="2"/>
              <a:buChar char="§"/>
            </a:pPr>
            <a:r>
              <a:rPr lang="fr-FR" b="1" i="0" u="none" strike="noStrike" baseline="0" dirty="0">
                <a:solidFill>
                  <a:srgbClr val="000000"/>
                </a:solidFill>
              </a:rPr>
              <a:t>Ajouter la dépendance ci-dessous dans pom.xml du </a:t>
            </a:r>
            <a:r>
              <a:rPr lang="fr-FR" b="1" i="0" u="none" strike="noStrike" baseline="0" dirty="0" err="1">
                <a:solidFill>
                  <a:srgbClr val="000000"/>
                </a:solidFill>
              </a:rPr>
              <a:t>Microservice</a:t>
            </a:r>
            <a:r>
              <a:rPr lang="fr-FR" b="1" i="0" u="none" strike="noStrike" baseline="0" dirty="0">
                <a:solidFill>
                  <a:srgbClr val="000000"/>
                </a:solidFill>
              </a:rPr>
              <a:t>-produits:</a:t>
            </a:r>
          </a:p>
          <a:p>
            <a:r>
              <a:rPr lang="fr-FR" b="1" i="0" u="none" strike="noStrike" baseline="0" dirty="0">
                <a:solidFill>
                  <a:srgbClr val="000000"/>
                </a:solidFill>
              </a:rPr>
              <a:t>          &lt;!--to </a:t>
            </a:r>
            <a:r>
              <a:rPr lang="fr-FR" b="1" i="0" u="none" strike="noStrike" baseline="0" dirty="0" err="1">
                <a:solidFill>
                  <a:srgbClr val="000000"/>
                </a:solidFill>
              </a:rPr>
              <a:t>avoid</a:t>
            </a:r>
            <a:r>
              <a:rPr lang="fr-FR" b="1" i="0" u="none" strike="noStrike" baseline="0" dirty="0">
                <a:solidFill>
                  <a:srgbClr val="000000"/>
                </a:solidFill>
              </a:rPr>
              <a:t> : No </a:t>
            </a:r>
            <a:r>
              <a:rPr lang="fr-FR" b="1" i="0" u="none" strike="noStrike" baseline="0" dirty="0" err="1">
                <a:solidFill>
                  <a:srgbClr val="000000"/>
                </a:solidFill>
              </a:rPr>
              <a:t>spring.config.importproperty</a:t>
            </a:r>
            <a:r>
              <a:rPr lang="fr-FR" b="1" i="0" u="none" strike="noStrike" baseline="0" dirty="0">
                <a:solidFill>
                  <a:srgbClr val="000000"/>
                </a:solidFill>
              </a:rPr>
              <a:t> has been </a:t>
            </a:r>
            <a:r>
              <a:rPr lang="fr-FR" b="1" i="0" u="none" strike="noStrike" baseline="0" dirty="0" err="1">
                <a:solidFill>
                  <a:srgbClr val="000000"/>
                </a:solidFill>
              </a:rPr>
              <a:t>defined</a:t>
            </a:r>
            <a:r>
              <a:rPr lang="fr-FR" b="1" i="0" u="none" strike="noStrike" baseline="0" dirty="0">
                <a:solidFill>
                  <a:srgbClr val="000000"/>
                </a:solidFill>
              </a:rPr>
              <a:t> --&gt;</a:t>
            </a:r>
          </a:p>
          <a:p>
            <a:r>
              <a:rPr lang="fr-FR" b="1" i="0" u="none" strike="noStrike" baseline="0" dirty="0">
                <a:solidFill>
                  <a:srgbClr val="000000"/>
                </a:solidFill>
              </a:rPr>
              <a:t>                    </a:t>
            </a:r>
            <a:r>
              <a:rPr lang="fr-FR" b="1" i="0" u="none" strike="noStrike" baseline="0" dirty="0">
                <a:solidFill>
                  <a:schemeClr val="accent6">
                    <a:lumMod val="75000"/>
                  </a:schemeClr>
                </a:solidFill>
              </a:rPr>
              <a:t>&lt;</a:t>
            </a:r>
            <a:r>
              <a:rPr lang="fr-FR" b="1" i="0" u="none" strike="noStrike" baseline="0" dirty="0" err="1">
                <a:solidFill>
                  <a:schemeClr val="accent6">
                    <a:lumMod val="75000"/>
                  </a:schemeClr>
                </a:solidFill>
              </a:rPr>
              <a:t>dependency</a:t>
            </a:r>
            <a:r>
              <a:rPr lang="fr-FR" b="1" i="0" u="none" strike="noStrike" baseline="0" dirty="0">
                <a:solidFill>
                  <a:schemeClr val="accent6">
                    <a:lumMod val="75000"/>
                  </a:schemeClr>
                </a:solidFill>
              </a:rPr>
              <a:t>&gt;</a:t>
            </a:r>
          </a:p>
          <a:p>
            <a:r>
              <a:rPr lang="fr-FR" b="1" i="0" u="none" strike="noStrike" baseline="0" dirty="0">
                <a:solidFill>
                  <a:srgbClr val="000000"/>
                </a:solidFill>
              </a:rPr>
              <a:t>                                      </a:t>
            </a:r>
            <a:r>
              <a:rPr lang="fr-FR" b="1" dirty="0">
                <a:solidFill>
                  <a:schemeClr val="accent6">
                    <a:lumMod val="75000"/>
                  </a:schemeClr>
                </a:solidFill>
              </a:rPr>
              <a:t>&lt;</a:t>
            </a:r>
            <a:r>
              <a:rPr lang="fr-FR" b="1" dirty="0" err="1">
                <a:solidFill>
                  <a:schemeClr val="accent6">
                    <a:lumMod val="75000"/>
                  </a:schemeClr>
                </a:solidFill>
              </a:rPr>
              <a:t>groupId</a:t>
            </a:r>
            <a:r>
              <a:rPr lang="fr-FR" b="1" dirty="0">
                <a:solidFill>
                  <a:schemeClr val="accent6">
                    <a:lumMod val="75000"/>
                  </a:schemeClr>
                </a:solidFill>
              </a:rPr>
              <a:t>&gt;</a:t>
            </a:r>
            <a:r>
              <a:rPr lang="fr-FR" b="1" i="0" u="none" strike="noStrike" baseline="0" dirty="0" err="1">
                <a:solidFill>
                  <a:srgbClr val="000000"/>
                </a:solidFill>
              </a:rPr>
              <a:t>org.springframework.cloud</a:t>
            </a:r>
            <a:r>
              <a:rPr lang="fr-FR" b="1" dirty="0">
                <a:solidFill>
                  <a:schemeClr val="accent6">
                    <a:lumMod val="75000"/>
                  </a:schemeClr>
                </a:solidFill>
              </a:rPr>
              <a:t>&lt;/</a:t>
            </a:r>
            <a:r>
              <a:rPr lang="fr-FR" b="1" dirty="0" err="1">
                <a:solidFill>
                  <a:schemeClr val="accent6">
                    <a:lumMod val="75000"/>
                  </a:schemeClr>
                </a:solidFill>
              </a:rPr>
              <a:t>groupId</a:t>
            </a:r>
            <a:r>
              <a:rPr lang="fr-FR" b="1" dirty="0">
                <a:solidFill>
                  <a:schemeClr val="accent6">
                    <a:lumMod val="75000"/>
                  </a:schemeClr>
                </a:solidFill>
              </a:rPr>
              <a:t>&gt;</a:t>
            </a:r>
          </a:p>
          <a:p>
            <a:r>
              <a:rPr lang="fr-FR" b="1" dirty="0">
                <a:solidFill>
                  <a:schemeClr val="accent6">
                    <a:lumMod val="75000"/>
                  </a:schemeClr>
                </a:solidFill>
              </a:rPr>
              <a:t>                                      &lt;</a:t>
            </a:r>
            <a:r>
              <a:rPr lang="fr-FR" b="1" dirty="0" err="1">
                <a:solidFill>
                  <a:schemeClr val="accent6">
                    <a:lumMod val="75000"/>
                  </a:schemeClr>
                </a:solidFill>
              </a:rPr>
              <a:t>artifactId</a:t>
            </a:r>
            <a:r>
              <a:rPr lang="fr-FR" b="1" dirty="0">
                <a:solidFill>
                  <a:schemeClr val="accent6">
                    <a:lumMod val="75000"/>
                  </a:schemeClr>
                </a:solidFill>
              </a:rPr>
              <a:t>&gt;</a:t>
            </a:r>
            <a:r>
              <a:rPr lang="fr-FR" b="1" i="0" u="none" strike="noStrike" baseline="0" dirty="0" err="1">
                <a:solidFill>
                  <a:srgbClr val="000000"/>
                </a:solidFill>
              </a:rPr>
              <a:t>spring</a:t>
            </a:r>
            <a:r>
              <a:rPr lang="fr-FR" b="1" i="0" u="none" strike="noStrike" baseline="0" dirty="0">
                <a:solidFill>
                  <a:srgbClr val="000000"/>
                </a:solidFill>
              </a:rPr>
              <a:t>-cloud-starter-</a:t>
            </a:r>
            <a:r>
              <a:rPr lang="fr-FR" b="1" i="0" u="none" strike="noStrike" baseline="0" dirty="0" err="1">
                <a:solidFill>
                  <a:srgbClr val="000000"/>
                </a:solidFill>
              </a:rPr>
              <a:t>bootstrap</a:t>
            </a:r>
            <a:r>
              <a:rPr lang="fr-FR" b="1" dirty="0">
                <a:solidFill>
                  <a:schemeClr val="accent6">
                    <a:lumMod val="75000"/>
                  </a:schemeClr>
                </a:solidFill>
              </a:rPr>
              <a:t>&lt;/</a:t>
            </a:r>
            <a:r>
              <a:rPr lang="fr-FR" b="1" dirty="0" err="1">
                <a:solidFill>
                  <a:schemeClr val="accent6">
                    <a:lumMod val="75000"/>
                  </a:schemeClr>
                </a:solidFill>
              </a:rPr>
              <a:t>artifactId</a:t>
            </a:r>
            <a:r>
              <a:rPr lang="fr-FR" b="1" dirty="0">
                <a:solidFill>
                  <a:schemeClr val="accent6">
                    <a:lumMod val="75000"/>
                  </a:schemeClr>
                </a:solidFill>
              </a:rPr>
              <a:t>&gt;</a:t>
            </a:r>
          </a:p>
          <a:p>
            <a:r>
              <a:rPr lang="fr-FR" b="1" i="0" u="none" strike="noStrike" baseline="0" dirty="0">
                <a:solidFill>
                  <a:srgbClr val="000000"/>
                </a:solidFill>
              </a:rPr>
              <a:t>                    </a:t>
            </a:r>
            <a:r>
              <a:rPr lang="fr-FR" b="1" dirty="0">
                <a:solidFill>
                  <a:schemeClr val="accent6">
                    <a:lumMod val="75000"/>
                  </a:schemeClr>
                </a:solidFill>
              </a:rPr>
              <a:t>&lt;/</a:t>
            </a:r>
            <a:r>
              <a:rPr lang="fr-FR" b="1" dirty="0" err="1">
                <a:solidFill>
                  <a:schemeClr val="accent6">
                    <a:lumMod val="75000"/>
                  </a:schemeClr>
                </a:solidFill>
              </a:rPr>
              <a:t>dependency</a:t>
            </a:r>
            <a:r>
              <a:rPr lang="fr-FR" b="1" dirty="0">
                <a:solidFill>
                  <a:schemeClr val="accent6">
                    <a:lumMod val="75000"/>
                  </a:schemeClr>
                </a:solidFill>
              </a:rPr>
              <a:t>&gt;</a:t>
            </a:r>
          </a:p>
          <a:p>
            <a:endParaRPr lang="fr-FR" dirty="0">
              <a:solidFill>
                <a:schemeClr val="accent6">
                  <a:lumMod val="75000"/>
                </a:schemeClr>
              </a:solidFill>
            </a:endParaRPr>
          </a:p>
          <a:p>
            <a:pPr marL="285750" indent="-285750">
              <a:buFont typeface="Wingdings" panose="05000000000000000000" pitchFamily="2" charset="2"/>
              <a:buChar char="§"/>
            </a:pPr>
            <a:r>
              <a:rPr lang="fr-FR" b="0" i="0" u="none" strike="noStrike" baseline="0" dirty="0">
                <a:solidFill>
                  <a:srgbClr val="000000"/>
                </a:solidFill>
              </a:rPr>
              <a:t>Renommer le </a:t>
            </a:r>
            <a:r>
              <a:rPr lang="fr-FR" b="0" i="0" u="none" strike="noStrike" baseline="0" dirty="0" err="1">
                <a:solidFill>
                  <a:srgbClr val="000000"/>
                </a:solidFill>
              </a:rPr>
              <a:t>fichire</a:t>
            </a:r>
            <a:r>
              <a:rPr lang="fr-FR" b="0" i="0" u="none" strike="noStrike" dirty="0">
                <a:solidFill>
                  <a:srgbClr val="000000"/>
                </a:solidFill>
              </a:rPr>
              <a:t> </a:t>
            </a:r>
            <a:r>
              <a:rPr lang="fr-FR" b="0" i="0" u="none" strike="noStrike" baseline="0" dirty="0">
                <a:solidFill>
                  <a:srgbClr val="000000"/>
                </a:solidFill>
              </a:rPr>
              <a:t>« </a:t>
            </a:r>
            <a:r>
              <a:rPr lang="fr-FR" b="1" i="0" u="none" strike="noStrike" baseline="0" dirty="0" err="1">
                <a:solidFill>
                  <a:srgbClr val="000000"/>
                </a:solidFill>
              </a:rPr>
              <a:t>application.properties</a:t>
            </a:r>
            <a:r>
              <a:rPr lang="fr-FR" b="0" i="0" u="none" strike="noStrike" baseline="0" dirty="0">
                <a:solidFill>
                  <a:srgbClr val="000000"/>
                </a:solidFill>
              </a:rPr>
              <a:t>» en «</a:t>
            </a:r>
            <a:r>
              <a:rPr lang="fr-FR" b="1" i="0" u="none" strike="noStrike" baseline="0" dirty="0" err="1">
                <a:solidFill>
                  <a:srgbClr val="000000"/>
                </a:solidFill>
              </a:rPr>
              <a:t>bootstrap.properties</a:t>
            </a:r>
            <a:r>
              <a:rPr lang="fr-FR" b="0" i="0" u="none" strike="noStrike" baseline="0" dirty="0">
                <a:solidFill>
                  <a:srgbClr val="000000"/>
                </a:solidFill>
              </a:rPr>
              <a:t>»</a:t>
            </a:r>
          </a:p>
          <a:p>
            <a:pPr marL="285750" indent="-285750">
              <a:buFont typeface="Wingdings" panose="05000000000000000000" pitchFamily="2" charset="2"/>
              <a:buChar char="§"/>
            </a:pPr>
            <a:endParaRPr lang="fr-FR" dirty="0">
              <a:solidFill>
                <a:srgbClr val="000000"/>
              </a:solidFill>
            </a:endParaRPr>
          </a:p>
          <a:p>
            <a:endParaRPr lang="fr-FR" dirty="0">
              <a:solidFill>
                <a:srgbClr val="000000"/>
              </a:solidFill>
            </a:endParaRPr>
          </a:p>
          <a:p>
            <a:pPr marL="285750" indent="-285750">
              <a:buFont typeface="Wingdings" panose="05000000000000000000" pitchFamily="2" charset="2"/>
              <a:buChar char="§"/>
            </a:pPr>
            <a:endParaRPr lang="fr-FR" b="0" i="0" u="none" strike="noStrike" baseline="0" dirty="0">
              <a:solidFill>
                <a:srgbClr val="000000"/>
              </a:solidFill>
            </a:endParaRPr>
          </a:p>
          <a:p>
            <a:pPr marL="285750" indent="-285750">
              <a:buFont typeface="Wingdings" panose="05000000000000000000" pitchFamily="2" charset="2"/>
              <a:buChar char="§"/>
            </a:pPr>
            <a:endParaRPr lang="fr-FR" b="0" i="0" u="none" strike="noStrike" baseline="0" dirty="0">
              <a:solidFill>
                <a:srgbClr val="000000"/>
              </a:solidFill>
            </a:endParaRPr>
          </a:p>
          <a:p>
            <a:pPr marL="285750" indent="-285750">
              <a:buFont typeface="Wingdings" panose="05000000000000000000" pitchFamily="2" charset="2"/>
              <a:buChar char="§"/>
            </a:pPr>
            <a:endParaRPr lang="fr-FR" dirty="0">
              <a:solidFill>
                <a:srgbClr val="000000"/>
              </a:solidFill>
            </a:endParaRPr>
          </a:p>
          <a:p>
            <a:pPr marL="285750" indent="-285750">
              <a:buFont typeface="Wingdings" panose="05000000000000000000" pitchFamily="2" charset="2"/>
              <a:buChar char="§"/>
            </a:pPr>
            <a:r>
              <a:rPr lang="fr-FR" b="0" i="0" u="none" strike="noStrike" baseline="0" dirty="0">
                <a:solidFill>
                  <a:srgbClr val="000000"/>
                </a:solidFill>
              </a:rPr>
              <a:t>Démarrage </a:t>
            </a:r>
            <a:r>
              <a:rPr lang="fr-FR" b="0" i="0" u="none" strike="noStrike" baseline="0" dirty="0" err="1">
                <a:solidFill>
                  <a:srgbClr val="000000"/>
                </a:solidFill>
              </a:rPr>
              <a:t>Microservice</a:t>
            </a:r>
            <a:r>
              <a:rPr lang="fr-FR" b="0" i="0" u="none" strike="noStrike" baseline="0" dirty="0">
                <a:solidFill>
                  <a:srgbClr val="000000"/>
                </a:solidFill>
              </a:rPr>
              <a:t>-produit </a:t>
            </a:r>
          </a:p>
          <a:p>
            <a:endParaRPr lang="fr-FR" b="0" i="0" u="none" strike="noStrike" baseline="0" dirty="0">
              <a:solidFill>
                <a:srgbClr val="000000"/>
              </a:solidFill>
            </a:endParaRPr>
          </a:p>
        </p:txBody>
      </p:sp>
      <p:pic>
        <p:nvPicPr>
          <p:cNvPr id="24" name="Image 23">
            <a:extLst>
              <a:ext uri="{FF2B5EF4-FFF2-40B4-BE49-F238E27FC236}">
                <a16:creationId xmlns:a16="http://schemas.microsoft.com/office/drawing/2014/main" id="{B03A225F-BE9D-0E6B-FAEA-F364075C49B9}"/>
              </a:ext>
            </a:extLst>
          </p:cNvPr>
          <p:cNvPicPr>
            <a:picLocks noChangeAspect="1"/>
          </p:cNvPicPr>
          <p:nvPr/>
        </p:nvPicPr>
        <p:blipFill>
          <a:blip r:embed="rId2"/>
          <a:stretch>
            <a:fillRect/>
          </a:stretch>
        </p:blipFill>
        <p:spPr>
          <a:xfrm>
            <a:off x="2607277" y="4830521"/>
            <a:ext cx="6944496" cy="940090"/>
          </a:xfrm>
          <a:prstGeom prst="rect">
            <a:avLst/>
          </a:prstGeom>
        </p:spPr>
      </p:pic>
    </p:spTree>
    <p:extLst>
      <p:ext uri="{BB962C8B-B14F-4D97-AF65-F5344CB8AC3E}">
        <p14:creationId xmlns:p14="http://schemas.microsoft.com/office/powerpoint/2010/main" val="224510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68" name="Group 67">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69" name="Freeform: Shape 68">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Shape 69">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Shape 70">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Shape 71">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2346867" y="2043663"/>
            <a:ext cx="7517571" cy="2718837"/>
          </a:xfrm>
        </p:spPr>
        <p:txBody>
          <a:bodyPr>
            <a:normAutofit/>
          </a:bodyPr>
          <a:lstStyle/>
          <a:p>
            <a:r>
              <a:rPr lang="en-US" sz="5200" dirty="0">
                <a:solidFill>
                  <a:schemeClr val="tx2"/>
                </a:solidFill>
              </a:rPr>
              <a:t>TP 3.1- Spring Cloud Config</a:t>
            </a:r>
            <a:br>
              <a:rPr lang="en-US" sz="5200" dirty="0">
                <a:solidFill>
                  <a:schemeClr val="tx2"/>
                </a:solidFill>
              </a:rPr>
            </a:br>
            <a:br>
              <a:rPr lang="en-US" sz="5200" dirty="0">
                <a:solidFill>
                  <a:schemeClr val="tx2"/>
                </a:solidFill>
              </a:rPr>
            </a:br>
            <a:r>
              <a:rPr lang="fr-MA" sz="3100" dirty="0">
                <a:hlinkClick r:id="rId3"/>
              </a:rPr>
              <a:t>https://github.com/jeouit/JEE2</a:t>
            </a:r>
            <a:endParaRPr lang="fr-FR" sz="3100" dirty="0">
              <a:solidFill>
                <a:schemeClr val="tx2"/>
              </a:solidFill>
            </a:endParaRPr>
          </a:p>
        </p:txBody>
      </p:sp>
    </p:spTree>
    <p:extLst>
      <p:ext uri="{BB962C8B-B14F-4D97-AF65-F5344CB8AC3E}">
        <p14:creationId xmlns:p14="http://schemas.microsoft.com/office/powerpoint/2010/main" val="39118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4"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25"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3045368" y="2043664"/>
            <a:ext cx="6105194" cy="1250866"/>
          </a:xfrm>
        </p:spPr>
        <p:txBody>
          <a:bodyPr>
            <a:normAutofit/>
          </a:bodyPr>
          <a:lstStyle/>
          <a:p>
            <a:r>
              <a:rPr lang="en-US" sz="5200" dirty="0">
                <a:solidFill>
                  <a:schemeClr val="tx2"/>
                </a:solidFill>
              </a:rPr>
              <a:t>Spring Actuator</a:t>
            </a:r>
            <a:endParaRPr lang="fr-FR" sz="5200" dirty="0">
              <a:solidFill>
                <a:schemeClr val="tx2"/>
              </a:solidFill>
            </a:endParaRPr>
          </a:p>
        </p:txBody>
      </p:sp>
    </p:spTree>
    <p:extLst>
      <p:ext uri="{BB962C8B-B14F-4D97-AF65-F5344CB8AC3E}">
        <p14:creationId xmlns:p14="http://schemas.microsoft.com/office/powerpoint/2010/main" val="9714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D549AA6A-FD15-31F9-9FD2-28B3D4A893D5}"/>
              </a:ext>
            </a:extLst>
          </p:cNvPr>
          <p:cNvSpPr txBox="1"/>
          <p:nvPr/>
        </p:nvSpPr>
        <p:spPr>
          <a:xfrm>
            <a:off x="652695" y="946730"/>
            <a:ext cx="11086223" cy="3600986"/>
          </a:xfrm>
          <a:prstGeom prst="rect">
            <a:avLst/>
          </a:prstGeom>
          <a:noFill/>
        </p:spPr>
        <p:txBody>
          <a:bodyPr wrap="square">
            <a:spAutoFit/>
          </a:bodyPr>
          <a:lstStyle/>
          <a:p>
            <a:pPr marL="285750" indent="-285750">
              <a:spcAft>
                <a:spcPts val="600"/>
              </a:spcAft>
              <a:buFont typeface="Arial" panose="020B0604020202020204" pitchFamily="34" charset="0"/>
              <a:buChar char="•"/>
            </a:pPr>
            <a:r>
              <a:rPr lang="fr-FR" sz="1800" b="0" i="0" u="none" strike="noStrike" baseline="0" dirty="0">
                <a:solidFill>
                  <a:srgbClr val="000000"/>
                </a:solidFill>
              </a:rPr>
              <a:t>Au niveau du projet local «config-server-repo» modifier la valeur de mes-</a:t>
            </a:r>
            <a:r>
              <a:rPr lang="fr-FR" sz="1800" b="0" i="0" u="none" strike="noStrike" baseline="0" dirty="0" err="1">
                <a:solidFill>
                  <a:srgbClr val="000000"/>
                </a:solidFill>
              </a:rPr>
              <a:t>configs.limitDeProduits</a:t>
            </a:r>
            <a:r>
              <a:rPr lang="fr-FR" sz="1800" b="0" i="0" u="none" strike="noStrike" baseline="0" dirty="0">
                <a:solidFill>
                  <a:srgbClr val="000000"/>
                </a:solidFill>
              </a:rPr>
              <a:t>= 4</a:t>
            </a:r>
          </a:p>
          <a:p>
            <a:pPr marL="285750" indent="-285750">
              <a:spcAft>
                <a:spcPts val="600"/>
              </a:spcAft>
              <a:buFont typeface="Arial" panose="020B0604020202020204" pitchFamily="34" charset="0"/>
              <a:buChar char="•"/>
            </a:pPr>
            <a:r>
              <a:rPr lang="fr-FR" sz="1800" b="0" i="0" u="none" strike="noStrike" baseline="0" dirty="0">
                <a:solidFill>
                  <a:srgbClr val="000000"/>
                </a:solidFill>
              </a:rPr>
              <a:t>Faire un commit et un push vers le repo Git.  Appeler http://localhost:9001/Produits</a:t>
            </a:r>
          </a:p>
          <a:p>
            <a:pPr marL="285750" indent="-285750">
              <a:spcAft>
                <a:spcPts val="600"/>
              </a:spcAft>
              <a:buFont typeface="Arial" panose="020B0604020202020204" pitchFamily="34" charset="0"/>
              <a:buChar char="•"/>
            </a:pPr>
            <a:r>
              <a:rPr lang="fr-FR" sz="1800" b="1" i="0" u="none" strike="noStrike" baseline="0" dirty="0">
                <a:solidFill>
                  <a:srgbClr val="000000"/>
                </a:solidFill>
              </a:rPr>
              <a:t>On obtient toujours la même liste de 3 produits uniquement </a:t>
            </a:r>
            <a:r>
              <a:rPr lang="fr-FR" sz="1800" b="0" i="0" u="none" strike="noStrike" baseline="0" dirty="0">
                <a:solidFill>
                  <a:srgbClr val="000000"/>
                </a:solidFill>
              </a:rPr>
              <a:t>et qui correspond à </a:t>
            </a:r>
            <a:r>
              <a:rPr lang="fr-FR" sz="1800" b="1" i="0" u="none" strike="noStrike" baseline="0" dirty="0">
                <a:solidFill>
                  <a:srgbClr val="000000"/>
                </a:solidFill>
              </a:rPr>
              <a:t>la configuration initiale </a:t>
            </a:r>
            <a:r>
              <a:rPr lang="fr-FR" sz="1800" b="0" i="0" u="none" strike="noStrike" baseline="0" dirty="0">
                <a:solidFill>
                  <a:srgbClr val="000000"/>
                </a:solidFill>
              </a:rPr>
              <a:t>du micro-service Pourquoi le micro-service </a:t>
            </a:r>
            <a:r>
              <a:rPr lang="fr-FR" sz="1800" b="1" i="0" u="none" strike="noStrike" baseline="0" dirty="0">
                <a:solidFill>
                  <a:srgbClr val="FF0000"/>
                </a:solidFill>
              </a:rPr>
              <a:t>n’a pas en compte la nouvelle valeur de configuration : «4» </a:t>
            </a:r>
            <a:r>
              <a:rPr lang="fr-FR" sz="1800" b="0" i="0" u="none" strike="noStrike" baseline="0" dirty="0">
                <a:solidFill>
                  <a:srgbClr val="000000"/>
                </a:solidFill>
              </a:rPr>
              <a:t>?</a:t>
            </a:r>
          </a:p>
          <a:p>
            <a:pPr marL="285750" indent="-285750">
              <a:spcAft>
                <a:spcPts val="600"/>
              </a:spcAft>
              <a:buFont typeface="Arial" panose="020B0604020202020204" pitchFamily="34" charset="0"/>
              <a:buChar char="•"/>
            </a:pPr>
            <a:r>
              <a:rPr lang="fr-FR" sz="1800" b="1" i="0" u="none" strike="noStrike" baseline="0" dirty="0">
                <a:solidFill>
                  <a:schemeClr val="accent4">
                    <a:lumMod val="75000"/>
                  </a:schemeClr>
                </a:solidFill>
              </a:rPr>
              <a:t>Réponse</a:t>
            </a:r>
            <a:r>
              <a:rPr lang="fr-FR" sz="1800" b="0" i="0" u="none" strike="noStrike" baseline="0" dirty="0">
                <a:solidFill>
                  <a:srgbClr val="000000"/>
                </a:solidFill>
              </a:rPr>
              <a:t> : La configuration est chargée une seule fois au démarrage du micro-service, pour des raisons de performance.</a:t>
            </a:r>
          </a:p>
          <a:p>
            <a:pPr marL="285750" indent="-285750">
              <a:spcAft>
                <a:spcPts val="600"/>
              </a:spcAft>
              <a:buFont typeface="Arial" panose="020B0604020202020204" pitchFamily="34" charset="0"/>
              <a:buChar char="•"/>
            </a:pPr>
            <a:r>
              <a:rPr lang="fr-FR" b="1" dirty="0">
                <a:solidFill>
                  <a:schemeClr val="accent6">
                    <a:lumMod val="75000"/>
                  </a:schemeClr>
                </a:solidFill>
              </a:rPr>
              <a:t>Solution</a:t>
            </a:r>
            <a:r>
              <a:rPr lang="fr-FR" dirty="0">
                <a:solidFill>
                  <a:srgbClr val="000000"/>
                </a:solidFill>
              </a:rPr>
              <a:t> : </a:t>
            </a:r>
          </a:p>
          <a:p>
            <a:pPr marL="742950" lvl="1" indent="-285750">
              <a:spcAft>
                <a:spcPts val="600"/>
              </a:spcAft>
              <a:buFont typeface="Arial" panose="020B0604020202020204" pitchFamily="34" charset="0"/>
              <a:buChar char="•"/>
            </a:pPr>
            <a:r>
              <a:rPr lang="fr-FR" b="0" i="0" u="none" strike="noStrike" baseline="0" dirty="0">
                <a:solidFill>
                  <a:srgbClr val="000000"/>
                </a:solidFill>
              </a:rPr>
              <a:t>Spring Cloud Config offre la possibilité de demander au micro-service de s'actualiser et de recharger le fichier de configuration : Envoyer un signal de «</a:t>
            </a:r>
            <a:r>
              <a:rPr lang="fr-FR" b="0" i="0" u="none" strike="noStrike" baseline="0" dirty="0" err="1">
                <a:solidFill>
                  <a:srgbClr val="000000"/>
                </a:solidFill>
              </a:rPr>
              <a:t>Refresh</a:t>
            </a:r>
            <a:r>
              <a:rPr lang="fr-FR" b="0" i="0" u="none" strike="noStrike" baseline="0" dirty="0">
                <a:solidFill>
                  <a:srgbClr val="000000"/>
                </a:solidFill>
              </a:rPr>
              <a:t>».</a:t>
            </a:r>
          </a:p>
          <a:p>
            <a:pPr marL="742950" lvl="1" indent="-285750">
              <a:spcAft>
                <a:spcPts val="600"/>
              </a:spcAft>
              <a:buFont typeface="Arial" panose="020B0604020202020204" pitchFamily="34" charset="0"/>
              <a:buChar char="•"/>
            </a:pPr>
            <a:r>
              <a:rPr lang="fr-FR" b="0" i="0" u="none" strike="noStrike" baseline="0" dirty="0">
                <a:solidFill>
                  <a:srgbClr val="000000"/>
                </a:solidFill>
              </a:rPr>
              <a:t>Ajouter </a:t>
            </a:r>
            <a:r>
              <a:rPr lang="fr-FR" b="1" i="0" u="none" strike="noStrike" baseline="0" dirty="0">
                <a:solidFill>
                  <a:schemeClr val="accent6">
                    <a:lumMod val="75000"/>
                  </a:schemeClr>
                </a:solidFill>
              </a:rPr>
              <a:t>Spring </a:t>
            </a:r>
            <a:r>
              <a:rPr lang="fr-FR" b="1" i="0" u="none" strike="noStrike" baseline="0" dirty="0" err="1">
                <a:solidFill>
                  <a:schemeClr val="accent6">
                    <a:lumMod val="75000"/>
                  </a:schemeClr>
                </a:solidFill>
              </a:rPr>
              <a:t>Actuator</a:t>
            </a:r>
            <a:r>
              <a:rPr lang="fr-FR" b="1" i="0" u="none" strike="noStrike" baseline="0" dirty="0">
                <a:solidFill>
                  <a:schemeClr val="accent6">
                    <a:lumMod val="75000"/>
                  </a:schemeClr>
                </a:solidFill>
              </a:rPr>
              <a:t> </a:t>
            </a:r>
            <a:r>
              <a:rPr lang="fr-FR" b="0" i="0" u="none" strike="noStrike" baseline="0" dirty="0">
                <a:solidFill>
                  <a:srgbClr val="000000"/>
                </a:solidFill>
              </a:rPr>
              <a:t>au micro-service, qui expose un URI /</a:t>
            </a:r>
            <a:r>
              <a:rPr lang="fr-FR" b="0" i="0" u="none" strike="noStrike" baseline="0" dirty="0" err="1">
                <a:solidFill>
                  <a:srgbClr val="000000"/>
                </a:solidFill>
              </a:rPr>
              <a:t>refresh</a:t>
            </a:r>
            <a:r>
              <a:rPr lang="fr-FR" b="0" i="0" u="none" strike="noStrike" baseline="0" dirty="0">
                <a:solidFill>
                  <a:srgbClr val="000000"/>
                </a:solidFill>
              </a:rPr>
              <a:t> permettant de forcer la réactualisation des valeurs de configuration.</a:t>
            </a:r>
          </a:p>
        </p:txBody>
      </p:sp>
      <p:sp>
        <p:nvSpPr>
          <p:cNvPr id="6" name="Titre 52">
            <a:extLst>
              <a:ext uri="{FF2B5EF4-FFF2-40B4-BE49-F238E27FC236}">
                <a16:creationId xmlns:a16="http://schemas.microsoft.com/office/drawing/2014/main" id="{0D5D8B87-EEA4-B752-8B41-2425FD271813}"/>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spTree>
    <p:extLst>
      <p:ext uri="{BB962C8B-B14F-4D97-AF65-F5344CB8AC3E}">
        <p14:creationId xmlns:p14="http://schemas.microsoft.com/office/powerpoint/2010/main" val="359098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75E79-3790-E00A-4D5A-2756E4ECC3F5}"/>
              </a:ext>
            </a:extLst>
          </p:cNvPr>
          <p:cNvSpPr>
            <a:spLocks noGrp="1"/>
          </p:cNvSpPr>
          <p:nvPr>
            <p:ph type="title"/>
          </p:nvPr>
        </p:nvSpPr>
        <p:spPr>
          <a:xfrm>
            <a:off x="2161929" y="82093"/>
            <a:ext cx="5011473" cy="931282"/>
          </a:xfrm>
        </p:spPr>
        <p:txBody>
          <a:bodyPr vert="horz" lIns="91440" tIns="45720" rIns="91440" bIns="45720" rtlCol="0" anchor="ctr">
            <a:normAutofit/>
          </a:bodyPr>
          <a:lstStyle/>
          <a:p>
            <a:r>
              <a:rPr lang="en-US" sz="3200" b="1" dirty="0">
                <a:solidFill>
                  <a:schemeClr val="tx2"/>
                </a:solidFill>
              </a:rPr>
              <a:t>Plan de la formation</a:t>
            </a:r>
          </a:p>
        </p:txBody>
      </p:sp>
      <p:sp>
        <p:nvSpPr>
          <p:cNvPr id="3" name="Espace réservé de la date 7">
            <a:extLst>
              <a:ext uri="{FF2B5EF4-FFF2-40B4-BE49-F238E27FC236}">
                <a16:creationId xmlns:a16="http://schemas.microsoft.com/office/drawing/2014/main" id="{BF7E059B-6DA8-4355-64AE-F02FDB0874F4}"/>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5" name="ZoneTexte 4">
            <a:extLst>
              <a:ext uri="{FF2B5EF4-FFF2-40B4-BE49-F238E27FC236}">
                <a16:creationId xmlns:a16="http://schemas.microsoft.com/office/drawing/2014/main" id="{12F12254-97EB-76E2-7BB5-B0E7E70CB47A}"/>
              </a:ext>
            </a:extLst>
          </p:cNvPr>
          <p:cNvSpPr txBox="1"/>
          <p:nvPr/>
        </p:nvSpPr>
        <p:spPr>
          <a:xfrm>
            <a:off x="3156047" y="1523093"/>
            <a:ext cx="7581839" cy="561692"/>
          </a:xfrm>
          <a:prstGeom prst="rect">
            <a:avLst/>
          </a:prstGeom>
          <a:noFill/>
        </p:spPr>
        <p:txBody>
          <a:bodyPr wrap="square">
            <a:spAutoFit/>
          </a:bodyPr>
          <a:lstStyle/>
          <a:p>
            <a:pPr algn="l"/>
            <a:endParaRPr lang="fr-FR" sz="1050" b="0" i="0" u="none" strike="noStrike" baseline="0" dirty="0">
              <a:solidFill>
                <a:srgbClr val="000000"/>
              </a:solidFill>
              <a:latin typeface="Tahoma" panose="020B0604030504040204" pitchFamily="34" charset="0"/>
            </a:endParaRPr>
          </a:p>
          <a:p>
            <a:pPr marL="444500" indent="-342900">
              <a:buFont typeface="+mj-lt"/>
              <a:buAutoNum type="arabicPeriod"/>
            </a:pPr>
            <a:endParaRPr lang="en-US" sz="2000" dirty="0">
              <a:solidFill>
                <a:schemeClr val="accent1">
                  <a:lumMod val="50000"/>
                </a:schemeClr>
              </a:solidFill>
              <a:latin typeface="Tahoma" panose="020B0604030504040204" pitchFamily="34" charset="0"/>
            </a:endParaRPr>
          </a:p>
        </p:txBody>
      </p:sp>
      <p:graphicFrame>
        <p:nvGraphicFramePr>
          <p:cNvPr id="6" name="Tableau 5">
            <a:extLst>
              <a:ext uri="{FF2B5EF4-FFF2-40B4-BE49-F238E27FC236}">
                <a16:creationId xmlns:a16="http://schemas.microsoft.com/office/drawing/2014/main" id="{4365855A-AE48-B075-E326-E4B7366B0E05}"/>
              </a:ext>
            </a:extLst>
          </p:cNvPr>
          <p:cNvGraphicFramePr>
            <a:graphicFrameLocks noGrp="1"/>
          </p:cNvGraphicFramePr>
          <p:nvPr>
            <p:extLst>
              <p:ext uri="{D42A27DB-BD31-4B8C-83A1-F6EECF244321}">
                <p14:modId xmlns:p14="http://schemas.microsoft.com/office/powerpoint/2010/main" val="2815235422"/>
              </p:ext>
            </p:extLst>
          </p:nvPr>
        </p:nvGraphicFramePr>
        <p:xfrm>
          <a:off x="463955" y="900191"/>
          <a:ext cx="11250249" cy="5878001"/>
        </p:xfrm>
        <a:graphic>
          <a:graphicData uri="http://schemas.openxmlformats.org/drawingml/2006/table">
            <a:tbl>
              <a:tblPr firstRow="1" bandRow="1">
                <a:tableStyleId>{2D5ABB26-0587-4C30-8999-92F81FD0307C}</a:tableStyleId>
              </a:tblPr>
              <a:tblGrid>
                <a:gridCol w="3428423">
                  <a:extLst>
                    <a:ext uri="{9D8B030D-6E8A-4147-A177-3AD203B41FA5}">
                      <a16:colId xmlns:a16="http://schemas.microsoft.com/office/drawing/2014/main" val="3817107345"/>
                    </a:ext>
                  </a:extLst>
                </a:gridCol>
                <a:gridCol w="6895071">
                  <a:extLst>
                    <a:ext uri="{9D8B030D-6E8A-4147-A177-3AD203B41FA5}">
                      <a16:colId xmlns:a16="http://schemas.microsoft.com/office/drawing/2014/main" val="1372807786"/>
                    </a:ext>
                  </a:extLst>
                </a:gridCol>
                <a:gridCol w="926755">
                  <a:extLst>
                    <a:ext uri="{9D8B030D-6E8A-4147-A177-3AD203B41FA5}">
                      <a16:colId xmlns:a16="http://schemas.microsoft.com/office/drawing/2014/main" val="1058780949"/>
                    </a:ext>
                  </a:extLst>
                </a:gridCol>
              </a:tblGrid>
              <a:tr h="1866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accent1">
                            <a:lumMod val="75000"/>
                          </a:schemeClr>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accent1">
                            <a:lumMod val="75000"/>
                          </a:schemeClr>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accent1">
                            <a:lumMod val="75000"/>
                          </a:schemeClr>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lumMod val="75000"/>
                            </a:schemeClr>
                          </a:solidFill>
                          <a:latin typeface="Tahoma" panose="020B0604030504040204" pitchFamily="34" charset="0"/>
                        </a:rPr>
                        <a:t>Mise </a:t>
                      </a:r>
                      <a:r>
                        <a:rPr lang="en-US" sz="1400" b="1" dirty="0" err="1">
                          <a:solidFill>
                            <a:schemeClr val="accent1">
                              <a:lumMod val="75000"/>
                            </a:schemeClr>
                          </a:solidFill>
                          <a:latin typeface="Tahoma" panose="020B0604030504040204" pitchFamily="34" charset="0"/>
                        </a:rPr>
                        <a:t>en</a:t>
                      </a:r>
                      <a:r>
                        <a:rPr lang="en-US" sz="1400" b="1" dirty="0">
                          <a:solidFill>
                            <a:schemeClr val="accent1">
                              <a:lumMod val="75000"/>
                            </a:schemeClr>
                          </a:solidFill>
                          <a:latin typeface="Tahoma" panose="020B0604030504040204" pitchFamily="34" charset="0"/>
                        </a:rPr>
                        <a:t> oeuvre des architectures micro-services avec Spring Boot et spring cloud </a:t>
                      </a:r>
                      <a:endParaRPr lang="en-US" sz="1400" dirty="0">
                        <a:solidFill>
                          <a:schemeClr val="accent1">
                            <a:lumMod val="50000"/>
                          </a:schemeClr>
                        </a:solidFill>
                        <a:latin typeface="Tahoma" panose="020B0604030504040204" pitchFamily="34" charset="0"/>
                      </a:endParaRPr>
                    </a:p>
                    <a:p>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buFont typeface="Wingdings" panose="05000000000000000000" pitchFamily="2" charset="2"/>
                        <a:buChar char="§"/>
                      </a:pPr>
                      <a:r>
                        <a:rPr lang="en-US" sz="1400" b="0" i="0" u="none" strike="noStrike" baseline="0" dirty="0">
                          <a:solidFill>
                            <a:schemeClr val="accent1">
                              <a:lumMod val="75000"/>
                            </a:schemeClr>
                          </a:solidFill>
                          <a:latin typeface="Tahoma" panose="020B0604030504040204" pitchFamily="34" charset="0"/>
                        </a:rPr>
                        <a:t>Architecture Spring Cloud</a:t>
                      </a:r>
                    </a:p>
                    <a:p>
                      <a:pPr marL="982663"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400" b="0" dirty="0">
                          <a:solidFill>
                            <a:schemeClr val="accent1">
                              <a:lumMod val="50000"/>
                            </a:schemeClr>
                          </a:solidFill>
                          <a:latin typeface="Tahoma" panose="020B0604030504040204" pitchFamily="34" charset="0"/>
                        </a:rPr>
                        <a:t>Config service : Spring Cloud Config, Consul config</a:t>
                      </a:r>
                    </a:p>
                    <a:p>
                      <a:pPr marL="982663"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400" b="0" i="0" u="none" strike="noStrike" baseline="0" dirty="0">
                          <a:solidFill>
                            <a:schemeClr val="accent1">
                              <a:lumMod val="50000"/>
                            </a:schemeClr>
                          </a:solidFill>
                          <a:latin typeface="Tahoma" panose="020B0604030504040204" pitchFamily="34" charset="0"/>
                        </a:rPr>
                        <a:t>Discovery Service: Eureka Discovery service, Consul</a:t>
                      </a:r>
                      <a:endParaRPr lang="en-US" sz="1400" b="0" dirty="0">
                        <a:solidFill>
                          <a:schemeClr val="accent1">
                            <a:lumMod val="50000"/>
                          </a:schemeClr>
                        </a:solidFill>
                        <a:latin typeface="Tahoma" panose="020B0604030504040204" pitchFamily="34" charset="0"/>
                      </a:endParaRPr>
                    </a:p>
                    <a:p>
                      <a:pPr marL="982663" indent="-342900">
                        <a:buFont typeface="Courier New" panose="02070309020205020404" pitchFamily="49" charset="0"/>
                        <a:buChar char="o"/>
                      </a:pPr>
                      <a:r>
                        <a:rPr lang="en-US" sz="1400" b="0" dirty="0">
                          <a:solidFill>
                            <a:schemeClr val="accent1">
                              <a:lumMod val="50000"/>
                            </a:schemeClr>
                          </a:solidFill>
                          <a:latin typeface="Tahoma" panose="020B0604030504040204" pitchFamily="34" charset="0"/>
                        </a:rPr>
                        <a:t>Gateway: Spring Cloud Gateway et </a:t>
                      </a:r>
                      <a:r>
                        <a:rPr lang="en-US" sz="1400" b="0" dirty="0" err="1">
                          <a:solidFill>
                            <a:schemeClr val="accent1">
                              <a:lumMod val="50000"/>
                            </a:schemeClr>
                          </a:solidFill>
                          <a:latin typeface="Tahoma" panose="020B0604030504040204" pitchFamily="34" charset="0"/>
                        </a:rPr>
                        <a:t>Zuul</a:t>
                      </a:r>
                      <a:r>
                        <a:rPr lang="en-US" sz="1400" b="0" dirty="0">
                          <a:solidFill>
                            <a:schemeClr val="accent1">
                              <a:lumMod val="50000"/>
                            </a:schemeClr>
                          </a:solidFill>
                          <a:latin typeface="Tahoma" panose="020B0604030504040204" pitchFamily="34" charset="0"/>
                        </a:rPr>
                        <a:t> Proxy</a:t>
                      </a:r>
                    </a:p>
                    <a:p>
                      <a:pPr marL="982663" indent="-342900">
                        <a:buFont typeface="Courier New" panose="02070309020205020404" pitchFamily="49" charset="0"/>
                        <a:buChar char="o"/>
                      </a:pPr>
                      <a:r>
                        <a:rPr lang="en-US" sz="1400" b="0" dirty="0">
                          <a:solidFill>
                            <a:schemeClr val="accent1">
                              <a:lumMod val="50000"/>
                            </a:schemeClr>
                          </a:solidFill>
                          <a:latin typeface="Tahoma" panose="020B0604030504040204" pitchFamily="34" charset="0"/>
                        </a:rPr>
                        <a:t>Communication </a:t>
                      </a:r>
                      <a:r>
                        <a:rPr lang="en-US" sz="1400" b="0" dirty="0" err="1">
                          <a:solidFill>
                            <a:schemeClr val="accent1">
                              <a:lumMod val="50000"/>
                            </a:schemeClr>
                          </a:solidFill>
                          <a:latin typeface="Tahoma" panose="020B0604030504040204" pitchFamily="34" charset="0"/>
                        </a:rPr>
                        <a:t>synchrone</a:t>
                      </a:r>
                      <a:r>
                        <a:rPr lang="en-US" sz="1400" b="0" dirty="0">
                          <a:solidFill>
                            <a:schemeClr val="accent1">
                              <a:lumMod val="50000"/>
                            </a:schemeClr>
                          </a:solidFill>
                          <a:latin typeface="Tahoma" panose="020B0604030504040204" pitchFamily="34" charset="0"/>
                        </a:rPr>
                        <a:t> entre micro-services </a:t>
                      </a:r>
                    </a:p>
                    <a:p>
                      <a:pPr marL="1344613" indent="-268288">
                        <a:buFont typeface="Arial" panose="020B0604020202020204" pitchFamily="34" charset="0"/>
                        <a:buChar char="•"/>
                      </a:pPr>
                      <a:r>
                        <a:rPr lang="en-US" sz="1400" b="0" dirty="0">
                          <a:solidFill>
                            <a:schemeClr val="accent1">
                              <a:lumMod val="75000"/>
                            </a:schemeClr>
                          </a:solidFill>
                          <a:latin typeface="Tahoma" panose="020B0604030504040204" pitchFamily="34" charset="0"/>
                        </a:rPr>
                        <a:t>Spring Res</a:t>
                      </a:r>
                      <a:r>
                        <a:rPr lang="en-US" sz="1400" b="0" i="0" u="none" strike="noStrike" baseline="0" dirty="0">
                          <a:solidFill>
                            <a:schemeClr val="accent1">
                              <a:lumMod val="75000"/>
                            </a:schemeClr>
                          </a:solidFill>
                          <a:latin typeface="Tahoma" panose="020B0604030504040204" pitchFamily="34" charset="0"/>
                        </a:rPr>
                        <a:t>t template</a:t>
                      </a:r>
                    </a:p>
                    <a:p>
                      <a:pPr marL="1344613" indent="-268288">
                        <a:buFont typeface="Arial" panose="020B0604020202020204" pitchFamily="34" charset="0"/>
                        <a:buChar char="•"/>
                      </a:pPr>
                      <a:r>
                        <a:rPr lang="en-US" sz="1400" b="0" dirty="0">
                          <a:solidFill>
                            <a:schemeClr val="accent1">
                              <a:lumMod val="75000"/>
                            </a:schemeClr>
                          </a:solidFill>
                          <a:latin typeface="Tahoma" panose="020B0604030504040204" pitchFamily="34" charset="0"/>
                        </a:rPr>
                        <a:t>Open Feign</a:t>
                      </a:r>
                    </a:p>
                    <a:p>
                      <a:pPr marL="514350" indent="-514350">
                        <a:buFont typeface="Wingdings" panose="05000000000000000000" pitchFamily="2" charset="2"/>
                        <a:buChar char="§"/>
                      </a:pPr>
                      <a:r>
                        <a:rPr lang="en-US" sz="1400" b="0" dirty="0">
                          <a:solidFill>
                            <a:schemeClr val="accent1">
                              <a:lumMod val="75000"/>
                            </a:schemeClr>
                          </a:solidFill>
                          <a:latin typeface="Tahoma" panose="020B0604030504040204" pitchFamily="34" charset="0"/>
                        </a:rPr>
                        <a:t>Web Clien</a:t>
                      </a:r>
                      <a:r>
                        <a:rPr lang="en-US" sz="1400" b="0" i="0" u="none" strike="noStrike" baseline="0" dirty="0">
                          <a:solidFill>
                            <a:schemeClr val="accent1">
                              <a:lumMod val="75000"/>
                            </a:schemeClr>
                          </a:solidFill>
                          <a:latin typeface="Tahoma" panose="020B0604030504040204" pitchFamily="34" charset="0"/>
                        </a:rPr>
                        <a:t>t</a:t>
                      </a:r>
                      <a:endParaRPr lang="en-US" sz="1400" b="0" dirty="0">
                        <a:solidFill>
                          <a:schemeClr val="accent1">
                            <a:lumMod val="75000"/>
                          </a:schemeClr>
                        </a:solidFill>
                        <a:latin typeface="Tahoma" panose="020B0604030504040204" pitchFamily="34" charset="0"/>
                      </a:endParaRPr>
                    </a:p>
                    <a:p>
                      <a:pPr marL="981075" indent="-342900">
                        <a:buFont typeface="Courier New" panose="02070309020205020404" pitchFamily="49" charset="0"/>
                        <a:buChar char="o"/>
                      </a:pPr>
                      <a:r>
                        <a:rPr lang="en-US" sz="1400" b="0" dirty="0">
                          <a:solidFill>
                            <a:schemeClr val="accent1">
                              <a:lumMod val="50000"/>
                            </a:schemeClr>
                          </a:solidFill>
                          <a:latin typeface="Tahoma" panose="020B0604030504040204" pitchFamily="34" charset="0"/>
                        </a:rPr>
                        <a:t>Tolerance aux panne avec resilience4J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1600" indent="0" algn="ctr">
                        <a:buFont typeface="+mj-lt"/>
                        <a:buNone/>
                      </a:pPr>
                      <a:r>
                        <a:rPr lang="en-US" sz="1400" b="0" dirty="0">
                          <a:solidFill>
                            <a:schemeClr val="accent1">
                              <a:lumMod val="50000"/>
                            </a:schemeClr>
                          </a:solidFill>
                          <a:latin typeface="Tahoma" panose="020B060403050404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538059"/>
                  </a:ext>
                </a:extLst>
              </a:tr>
              <a:tr h="1159931">
                <a:tc>
                  <a:txBody>
                    <a:bodyPr/>
                    <a:lstStyle/>
                    <a:p>
                      <a:r>
                        <a:rPr lang="fr-FR" sz="1400" b="1" kern="1200" dirty="0">
                          <a:solidFill>
                            <a:schemeClr val="accent1">
                              <a:lumMod val="75000"/>
                            </a:schemeClr>
                          </a:solidFill>
                          <a:latin typeface="Tahoma" panose="020B0604030504040204" pitchFamily="34" charset="0"/>
                          <a:ea typeface="+mn-ea"/>
                          <a:cs typeface="+mn-cs"/>
                        </a:rPr>
                        <a:t>Middlewares </a:t>
                      </a:r>
                      <a:r>
                        <a:rPr lang="fr-FR" sz="1400" b="1" kern="1200" dirty="0" err="1">
                          <a:solidFill>
                            <a:schemeClr val="accent1">
                              <a:lumMod val="75000"/>
                            </a:schemeClr>
                          </a:solidFill>
                          <a:latin typeface="Tahoma" panose="020B0604030504040204" pitchFamily="34" charset="0"/>
                          <a:ea typeface="+mn-ea"/>
                          <a:cs typeface="+mn-cs"/>
                        </a:rPr>
                        <a:t>Orien</a:t>
                      </a:r>
                      <a:r>
                        <a:rPr lang="en-US" sz="1400" b="1" dirty="0">
                          <a:solidFill>
                            <a:schemeClr val="accent1">
                              <a:lumMod val="75000"/>
                            </a:schemeClr>
                          </a:solidFill>
                          <a:latin typeface="Tahoma" panose="020B0604030504040204" pitchFamily="34" charset="0"/>
                        </a:rPr>
                        <a:t>t</a:t>
                      </a:r>
                      <a:r>
                        <a:rPr lang="fr-FR" sz="1400" b="1" kern="1200" dirty="0" err="1">
                          <a:solidFill>
                            <a:schemeClr val="accent1">
                              <a:lumMod val="75000"/>
                            </a:schemeClr>
                          </a:solidFill>
                          <a:latin typeface="Tahoma" panose="020B0604030504040204" pitchFamily="34" charset="0"/>
                          <a:ea typeface="+mn-ea"/>
                          <a:cs typeface="+mn-cs"/>
                        </a:rPr>
                        <a:t>és</a:t>
                      </a:r>
                      <a:r>
                        <a:rPr lang="fr-FR" sz="1400" b="1" kern="1200" dirty="0">
                          <a:solidFill>
                            <a:schemeClr val="accent1">
                              <a:lumMod val="75000"/>
                            </a:schemeClr>
                          </a:solidFill>
                          <a:latin typeface="Tahoma" panose="020B0604030504040204" pitchFamily="34" charset="0"/>
                          <a:ea typeface="+mn-ea"/>
                          <a:cs typeface="+mn-cs"/>
                        </a:rPr>
                        <a:t> Messages (MOM)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Communication distribuées synchrone et asynchrone</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API JMS: Java Message Service</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Mise en œuvre de JMS avec les Brokers </a:t>
                      </a:r>
                      <a:r>
                        <a:rPr lang="fr-FR" sz="1400" b="0" i="0" u="none" strike="noStrike" kern="1200" baseline="0" dirty="0" err="1">
                          <a:solidFill>
                            <a:schemeClr val="accent1">
                              <a:lumMod val="75000"/>
                            </a:schemeClr>
                          </a:solidFill>
                          <a:latin typeface="Tahoma" panose="020B0604030504040204" pitchFamily="34" charset="0"/>
                          <a:ea typeface="+mn-ea"/>
                          <a:cs typeface="+mn-cs"/>
                        </a:rPr>
                        <a:t>ActiveMQ</a:t>
                      </a:r>
                      <a:r>
                        <a:rPr lang="fr-FR" sz="1400" b="0" i="0" u="none" strike="noStrike" kern="1200" baseline="0" dirty="0">
                          <a:solidFill>
                            <a:schemeClr val="accent1">
                              <a:lumMod val="75000"/>
                            </a:schemeClr>
                          </a:solidFill>
                          <a:latin typeface="Tahoma" panose="020B0604030504040204" pitchFamily="34" charset="0"/>
                          <a:ea typeface="+mn-ea"/>
                          <a:cs typeface="+mn-cs"/>
                        </a:rPr>
                        <a:t>, </a:t>
                      </a:r>
                      <a:r>
                        <a:rPr lang="fr-FR" sz="1400" b="0" i="0" u="none" strike="noStrike" kern="1200" baseline="0" dirty="0" err="1">
                          <a:solidFill>
                            <a:schemeClr val="accent1">
                              <a:lumMod val="75000"/>
                            </a:schemeClr>
                          </a:solidFill>
                          <a:latin typeface="Tahoma" panose="020B0604030504040204" pitchFamily="34" charset="0"/>
                          <a:ea typeface="+mn-ea"/>
                          <a:cs typeface="+mn-cs"/>
                        </a:rPr>
                        <a:t>HonetMQ</a:t>
                      </a:r>
                      <a:r>
                        <a:rPr lang="fr-FR" sz="1400" b="0" i="0" u="none" strike="noStrike" kern="1200" baseline="0" dirty="0">
                          <a:solidFill>
                            <a:schemeClr val="accent1">
                              <a:lumMod val="75000"/>
                            </a:schemeClr>
                          </a:solidFill>
                          <a:latin typeface="Tahoma" panose="020B0604030504040204" pitchFamily="34" charset="0"/>
                          <a:ea typeface="+mn-ea"/>
                          <a:cs typeface="+mn-cs"/>
                        </a:rPr>
                        <a:t>, etc.</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Système de messagerie asynchrone avec </a:t>
                      </a:r>
                      <a:r>
                        <a:rPr lang="fr-FR" sz="1400" b="0" i="0" u="none" strike="noStrike" kern="1200" baseline="0" dirty="0" err="1">
                          <a:solidFill>
                            <a:schemeClr val="accent1">
                              <a:lumMod val="75000"/>
                            </a:schemeClr>
                          </a:solidFill>
                          <a:latin typeface="Tahoma" panose="020B0604030504040204" pitchFamily="34" charset="0"/>
                          <a:ea typeface="+mn-ea"/>
                          <a:cs typeface="+mn-cs"/>
                        </a:rPr>
                        <a:t>RabbitMQ</a:t>
                      </a:r>
                      <a:r>
                        <a:rPr lang="fr-FR" sz="1400" b="0" i="0" u="none" strike="noStrike" kern="1200" baseline="0" dirty="0">
                          <a:solidFill>
                            <a:schemeClr val="accent1">
                              <a:lumMod val="75000"/>
                            </a:schemeClr>
                          </a:solidFill>
                          <a:latin typeface="Tahoma" panose="020B0604030504040204" pitchFamily="34" charset="0"/>
                          <a:ea typeface="+mn-ea"/>
                          <a:cs typeface="+mn-cs"/>
                        </a:rPr>
                        <a:t> (Protocoles AMQP, STOMP, MQTT)</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Système de messagerie asynchrone avec KAFKA Brokers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3096592"/>
                  </a:ext>
                </a:extLst>
              </a:tr>
              <a:tr h="411091">
                <a:tc>
                  <a:txBody>
                    <a:bodyPr/>
                    <a:lstStyle/>
                    <a:p>
                      <a:r>
                        <a:rPr lang="fr-FR" sz="1400" b="1" kern="1200" dirty="0">
                          <a:solidFill>
                            <a:schemeClr val="accent1">
                              <a:lumMod val="75000"/>
                            </a:schemeClr>
                          </a:solidFill>
                          <a:latin typeface="Tahoma" panose="020B0604030504040204" pitchFamily="34" charset="0"/>
                          <a:ea typeface="+mn-ea"/>
                          <a:cs typeface="+mn-cs"/>
                        </a:rPr>
                        <a:t>Batch </a:t>
                      </a:r>
                      <a:r>
                        <a:rPr lang="fr-FR" sz="1400" b="1" kern="1200" dirty="0" err="1">
                          <a:solidFill>
                            <a:schemeClr val="accent1">
                              <a:lumMod val="75000"/>
                            </a:schemeClr>
                          </a:solidFill>
                          <a:latin typeface="Tahoma" panose="020B0604030504040204" pitchFamily="34" charset="0"/>
                          <a:ea typeface="+mn-ea"/>
                          <a:cs typeface="+mn-cs"/>
                        </a:rPr>
                        <a:t>Processing</a:t>
                      </a:r>
                      <a:r>
                        <a:rPr lang="fr-FR" sz="1400" b="1" kern="1200" dirty="0">
                          <a:solidFill>
                            <a:schemeClr val="accent1">
                              <a:lumMod val="75000"/>
                            </a:schemeClr>
                          </a:solidFill>
                          <a:latin typeface="Tahoma" panose="020B0604030504040204" pitchFamily="34" charset="0"/>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Spring 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300134"/>
                  </a:ext>
                </a:extLst>
              </a:tr>
              <a:tr h="447453">
                <a:tc>
                  <a:txBody>
                    <a:bodyPr/>
                    <a:lstStyle/>
                    <a:p>
                      <a:r>
                        <a:rPr lang="fr-FR" sz="1400" b="1" kern="1200" dirty="0">
                          <a:solidFill>
                            <a:schemeClr val="accent1">
                              <a:lumMod val="75000"/>
                            </a:schemeClr>
                          </a:solidFill>
                          <a:latin typeface="Tahoma" panose="020B0604030504040204" pitchFamily="34" charset="0"/>
                          <a:ea typeface="+mn-ea"/>
                          <a:cs typeface="+mn-cs"/>
                        </a:rPr>
                        <a:t>Stream </a:t>
                      </a:r>
                      <a:r>
                        <a:rPr lang="fr-FR" sz="1400" b="1" kern="1200" dirty="0" err="1">
                          <a:solidFill>
                            <a:schemeClr val="accent1">
                              <a:lumMod val="75000"/>
                            </a:schemeClr>
                          </a:solidFill>
                          <a:latin typeface="Tahoma" panose="020B0604030504040204" pitchFamily="34" charset="0"/>
                          <a:ea typeface="+mn-ea"/>
                          <a:cs typeface="+mn-cs"/>
                        </a:rPr>
                        <a:t>Processing</a:t>
                      </a:r>
                      <a:r>
                        <a:rPr lang="fr-FR" sz="1400" b="1" kern="1200" dirty="0">
                          <a:solidFill>
                            <a:schemeClr val="accent1">
                              <a:lumMod val="75000"/>
                            </a:schemeClr>
                          </a:solidFill>
                          <a:latin typeface="Tahoma" panose="020B0604030504040204" pitchFamily="34" charset="0"/>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Kafka </a:t>
                      </a:r>
                      <a:r>
                        <a:rPr lang="fr-FR" sz="1400" b="0" i="0" u="none" strike="noStrike" kern="1200" baseline="0" dirty="0" err="1">
                          <a:solidFill>
                            <a:schemeClr val="accent1">
                              <a:lumMod val="75000"/>
                            </a:schemeClr>
                          </a:solidFill>
                          <a:latin typeface="Tahoma" panose="020B0604030504040204" pitchFamily="34" charset="0"/>
                          <a:ea typeface="+mn-ea"/>
                          <a:cs typeface="+mn-cs"/>
                        </a:rPr>
                        <a:t>Streams</a:t>
                      </a:r>
                      <a:endParaRPr lang="fr-FR" sz="1400" b="0" i="0" u="none" strike="noStrike" kern="1200" baseline="0" dirty="0">
                        <a:solidFill>
                          <a:schemeClr val="accent1">
                            <a:lumMod val="75000"/>
                          </a:schemeClr>
                        </a:solidFill>
                        <a:latin typeface="Tahoma" panose="020B060403050404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2912712"/>
                  </a:ext>
                </a:extLst>
              </a:tr>
              <a:tr h="691297">
                <a:tc>
                  <a:txBody>
                    <a:bodyPr/>
                    <a:lstStyle/>
                    <a:p>
                      <a:r>
                        <a:rPr lang="fr-FR" sz="1400" b="1" kern="1200" dirty="0">
                          <a:solidFill>
                            <a:schemeClr val="accent1">
                              <a:lumMod val="75000"/>
                            </a:schemeClr>
                          </a:solidFill>
                          <a:latin typeface="Tahoma" panose="020B0604030504040204" pitchFamily="34" charset="0"/>
                          <a:ea typeface="+mn-ea"/>
                          <a:cs typeface="+mn-cs"/>
                        </a:rPr>
                        <a:t>Architectures </a:t>
                      </a:r>
                      <a:r>
                        <a:rPr lang="fr-FR" sz="1400" b="1" kern="1200" dirty="0" err="1">
                          <a:solidFill>
                            <a:schemeClr val="accent1">
                              <a:lumMod val="75000"/>
                            </a:schemeClr>
                          </a:solidFill>
                          <a:latin typeface="Tahoma" panose="020B0604030504040204" pitchFamily="34" charset="0"/>
                          <a:ea typeface="+mn-ea"/>
                          <a:cs typeface="+mn-cs"/>
                        </a:rPr>
                        <a:t>Serverless</a:t>
                      </a:r>
                      <a:endParaRPr lang="fr-FR" sz="1400" b="1" kern="1200" dirty="0">
                        <a:solidFill>
                          <a:schemeClr val="accent1">
                            <a:lumMod val="75000"/>
                          </a:schemeClr>
                        </a:solidFill>
                        <a:latin typeface="Tahoma" panose="020B060403050404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Qu'est-ce que l'architecture sans serveur ?</a:t>
                      </a:r>
                    </a:p>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Principaux avantages de l'architecture sans serveur.</a:t>
                      </a:r>
                    </a:p>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Qu'est-ce que la fonction Spring Cloud ?</a:t>
                      </a:r>
                    </a:p>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Développer une application sans serveur avec Spring Cloud </a:t>
                      </a:r>
                      <a:r>
                        <a:rPr lang="fr-FR" sz="1400" b="0" i="0" u="none" strike="noStrike" kern="1200" baseline="0" dirty="0" err="1">
                          <a:solidFill>
                            <a:schemeClr val="accent1">
                              <a:lumMod val="75000"/>
                            </a:schemeClr>
                          </a:solidFill>
                          <a:latin typeface="Tahoma" panose="020B0604030504040204" pitchFamily="34" charset="0"/>
                          <a:ea typeface="+mn-ea"/>
                          <a:cs typeface="+mn-cs"/>
                        </a:rPr>
                        <a:t>Function</a:t>
                      </a:r>
                      <a:r>
                        <a:rPr lang="fr-FR" sz="1400" b="0" i="0" u="none" strike="noStrike" kern="1200" baseline="0" dirty="0">
                          <a:solidFill>
                            <a:schemeClr val="accent1">
                              <a:lumMod val="75000"/>
                            </a:schemeClr>
                          </a:solidFill>
                          <a:latin typeface="Tahoma" panose="020B0604030504040204" pitchFamily="34"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25451"/>
                  </a:ext>
                </a:extLst>
              </a:tr>
              <a:tr h="691297">
                <a:tc>
                  <a:txBody>
                    <a:bodyPr/>
                    <a:lstStyle/>
                    <a:p>
                      <a:r>
                        <a:rPr lang="fr-FR" sz="1400" b="1" kern="1200" dirty="0" err="1">
                          <a:solidFill>
                            <a:schemeClr val="accent1">
                              <a:lumMod val="75000"/>
                            </a:schemeClr>
                          </a:solidFill>
                          <a:latin typeface="Tahoma" panose="020B0604030504040204" pitchFamily="34" charset="0"/>
                          <a:ea typeface="+mn-ea"/>
                          <a:cs typeface="+mn-cs"/>
                        </a:rPr>
                        <a:t>Angular</a:t>
                      </a:r>
                      <a:r>
                        <a:rPr lang="fr-FR" sz="1400" b="1" kern="1200" dirty="0">
                          <a:solidFill>
                            <a:schemeClr val="accent1">
                              <a:lumMod val="75000"/>
                            </a:schemeClr>
                          </a:solidFill>
                          <a:latin typeface="Tahoma" panose="020B0604030504040204" pitchFamily="34" charset="0"/>
                          <a:ea typeface="+mn-ea"/>
                          <a:cs typeface="+mn-cs"/>
                        </a:rPr>
                        <a:t> Framework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Bases du développement Web frontend avec </a:t>
                      </a:r>
                      <a:r>
                        <a:rPr lang="fr-FR" sz="1400" b="0" i="0" u="none" strike="noStrike" kern="1200" baseline="0" dirty="0" err="1">
                          <a:solidFill>
                            <a:schemeClr val="accent1">
                              <a:lumMod val="75000"/>
                            </a:schemeClr>
                          </a:solidFill>
                          <a:latin typeface="Tahoma" panose="020B0604030504040204" pitchFamily="34" charset="0"/>
                          <a:ea typeface="+mn-ea"/>
                          <a:cs typeface="+mn-cs"/>
                        </a:rPr>
                        <a:t>Angular</a:t>
                      </a:r>
                      <a:r>
                        <a:rPr lang="fr-FR" sz="1400" b="0" i="0" u="none" strike="noStrike" kern="1200" baseline="0" dirty="0">
                          <a:solidFill>
                            <a:schemeClr val="accent1">
                              <a:lumMod val="75000"/>
                            </a:schemeClr>
                          </a:solidFill>
                          <a:latin typeface="Tahoma" panose="020B0604030504040204" pitchFamily="34" charset="0"/>
                          <a:ea typeface="+mn-ea"/>
                          <a:cs typeface="+mn-cs"/>
                        </a:rPr>
                        <a:t> Framework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50089"/>
                  </a:ext>
                </a:extLst>
              </a:tr>
            </a:tbl>
          </a:graphicData>
        </a:graphic>
      </p:graphicFrame>
    </p:spTree>
    <p:extLst>
      <p:ext uri="{BB962C8B-B14F-4D97-AF65-F5344CB8AC3E}">
        <p14:creationId xmlns:p14="http://schemas.microsoft.com/office/powerpoint/2010/main" val="4228806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0" name="Group 12">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0" name="Freeform: Shape 19">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1740DEC8-2639-2447-2583-734F45906CA7}"/>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sp>
        <p:nvSpPr>
          <p:cNvPr id="7" name="ZoneTexte 6">
            <a:extLst>
              <a:ext uri="{FF2B5EF4-FFF2-40B4-BE49-F238E27FC236}">
                <a16:creationId xmlns:a16="http://schemas.microsoft.com/office/drawing/2014/main" id="{86AAF661-75F3-41C6-FC99-3E3DEFAA0A36}"/>
              </a:ext>
            </a:extLst>
          </p:cNvPr>
          <p:cNvSpPr txBox="1"/>
          <p:nvPr/>
        </p:nvSpPr>
        <p:spPr>
          <a:xfrm>
            <a:off x="750674" y="1143282"/>
            <a:ext cx="11037672" cy="4265911"/>
          </a:xfrm>
          <a:prstGeom prst="rect">
            <a:avLst/>
          </a:prstGeom>
          <a:noFill/>
        </p:spPr>
        <p:txBody>
          <a:bodyPr wrap="square">
            <a:spAutoFit/>
          </a:bodyPr>
          <a:lstStyle/>
          <a:p>
            <a:pPr algn="l"/>
            <a:endParaRPr lang="fr-FR" b="0" i="0" u="none" strike="noStrike" baseline="0" dirty="0">
              <a:solidFill>
                <a:srgbClr val="000000"/>
              </a:solidFill>
            </a:endParaRPr>
          </a:p>
          <a:p>
            <a:pPr marL="285750" indent="-285750">
              <a:lnSpc>
                <a:spcPct val="150000"/>
              </a:lnSpc>
              <a:spcAft>
                <a:spcPts val="1200"/>
              </a:spcAft>
              <a:buFont typeface="Wingdings" panose="05000000000000000000" pitchFamily="2" charset="2"/>
              <a:buChar char="§"/>
            </a:pPr>
            <a:r>
              <a:rPr lang="fr-FR" b="0" i="0" u="none" strike="noStrike" baseline="0" dirty="0">
                <a:solidFill>
                  <a:srgbClr val="000000"/>
                </a:solidFill>
              </a:rPr>
              <a:t>Spring Boot </a:t>
            </a:r>
            <a:r>
              <a:rPr lang="fr-FR" b="1" i="0" u="none" strike="noStrike" baseline="0" dirty="0" err="1">
                <a:solidFill>
                  <a:schemeClr val="accent6">
                    <a:lumMod val="75000"/>
                  </a:schemeClr>
                </a:solidFill>
              </a:rPr>
              <a:t>Actuator</a:t>
            </a:r>
            <a:r>
              <a:rPr lang="fr-FR" b="0" i="0" u="none" strike="noStrike" baseline="0" dirty="0">
                <a:solidFill>
                  <a:srgbClr val="000000"/>
                </a:solidFill>
              </a:rPr>
              <a:t> ajoute à chaque micro-service un ensemble de fonctionnalités permettant de les débugger, de les surveiller, de recharger la configuration à chaud … </a:t>
            </a:r>
          </a:p>
          <a:p>
            <a:pPr marL="285750" indent="-285750">
              <a:lnSpc>
                <a:spcPct val="150000"/>
              </a:lnSpc>
              <a:spcAft>
                <a:spcPts val="1200"/>
              </a:spcAft>
              <a:buFont typeface="Wingdings" panose="05000000000000000000" pitchFamily="2" charset="2"/>
              <a:buChar char="§"/>
            </a:pPr>
            <a:r>
              <a:rPr lang="fr-FR" b="0" i="0" u="none" strike="noStrike" baseline="0" dirty="0">
                <a:solidFill>
                  <a:srgbClr val="000000"/>
                </a:solidFill>
              </a:rPr>
              <a:t>Spring Boot </a:t>
            </a:r>
            <a:r>
              <a:rPr lang="fr-FR" b="1" dirty="0" err="1">
                <a:solidFill>
                  <a:schemeClr val="accent6">
                    <a:lumMod val="75000"/>
                  </a:schemeClr>
                </a:solidFill>
              </a:rPr>
              <a:t>Actuator</a:t>
            </a:r>
            <a:r>
              <a:rPr lang="fr-FR" b="0" i="0" u="none" strike="noStrike" baseline="0" dirty="0">
                <a:solidFill>
                  <a:srgbClr val="000000"/>
                </a:solidFill>
              </a:rPr>
              <a:t> n'est pas un Edge Micro-service en soi, mais une dépendance à ajouter au micro-service qu’on voudrait surveiller : </a:t>
            </a:r>
          </a:p>
          <a:p>
            <a:pPr>
              <a:lnSpc>
                <a:spcPct val="150000"/>
              </a:lnSpc>
              <a:spcAft>
                <a:spcPts val="1200"/>
              </a:spcAft>
            </a:pPr>
            <a:endParaRPr lang="fr-FR" b="0" i="0" u="none" strike="noStrike" baseline="0" dirty="0">
              <a:solidFill>
                <a:srgbClr val="000000"/>
              </a:solidFill>
            </a:endParaRPr>
          </a:p>
          <a:p>
            <a:pPr marL="285750" indent="-285750">
              <a:lnSpc>
                <a:spcPct val="150000"/>
              </a:lnSpc>
              <a:spcAft>
                <a:spcPts val="1200"/>
              </a:spcAft>
              <a:buFont typeface="Wingdings" panose="05000000000000000000" pitchFamily="2" charset="2"/>
              <a:buChar char="§"/>
            </a:pPr>
            <a:r>
              <a:rPr lang="fr-FR" b="0" i="0" u="none" strike="noStrike" baseline="0" dirty="0">
                <a:solidFill>
                  <a:srgbClr val="000000"/>
                </a:solidFill>
              </a:rPr>
              <a:t>La configuration </a:t>
            </a:r>
            <a:r>
              <a:rPr lang="fr-FR" b="1" dirty="0">
                <a:solidFill>
                  <a:schemeClr val="accent6">
                    <a:lumMod val="75000"/>
                  </a:schemeClr>
                </a:solidFill>
              </a:rPr>
              <a:t>d’</a:t>
            </a:r>
            <a:r>
              <a:rPr lang="fr-FR" b="1" dirty="0" err="1">
                <a:solidFill>
                  <a:schemeClr val="accent6">
                    <a:lumMod val="75000"/>
                  </a:schemeClr>
                </a:solidFill>
              </a:rPr>
              <a:t>Actuator</a:t>
            </a:r>
            <a:r>
              <a:rPr lang="fr-FR" b="0" i="0" u="none" strike="noStrike" baseline="0" dirty="0">
                <a:solidFill>
                  <a:srgbClr val="000000"/>
                </a:solidFill>
              </a:rPr>
              <a:t> se fait via la ligne </a:t>
            </a:r>
            <a:r>
              <a:rPr lang="fr-FR" b="1" dirty="0" err="1">
                <a:solidFill>
                  <a:schemeClr val="accent6">
                    <a:lumMod val="75000"/>
                  </a:schemeClr>
                </a:solidFill>
              </a:rPr>
              <a:t>management.endpoints.web.exposure.include</a:t>
            </a:r>
            <a:r>
              <a:rPr lang="fr-FR" b="1" dirty="0">
                <a:solidFill>
                  <a:schemeClr val="accent6">
                    <a:lumMod val="75000"/>
                  </a:schemeClr>
                </a:solidFill>
              </a:rPr>
              <a:t>=* </a:t>
            </a:r>
            <a:r>
              <a:rPr lang="fr-FR" dirty="0">
                <a:solidFill>
                  <a:srgbClr val="000000"/>
                </a:solidFill>
              </a:rPr>
              <a:t>dans le fichier </a:t>
            </a:r>
            <a:r>
              <a:rPr lang="fr-FR" i="1" dirty="0" err="1"/>
              <a:t>bootstrap.properties</a:t>
            </a:r>
            <a:r>
              <a:rPr lang="fr-FR" i="1" dirty="0"/>
              <a:t> du micro-service</a:t>
            </a:r>
            <a:r>
              <a:rPr lang="fr-FR" b="0" i="0" u="none" strike="noStrike" baseline="0" dirty="0">
                <a:solidFill>
                  <a:srgbClr val="000000"/>
                </a:solidFill>
              </a:rPr>
              <a:t> </a:t>
            </a:r>
          </a:p>
          <a:p>
            <a:pPr marL="285750" indent="-285750">
              <a:lnSpc>
                <a:spcPct val="150000"/>
              </a:lnSpc>
              <a:spcAft>
                <a:spcPts val="1200"/>
              </a:spcAft>
              <a:buFont typeface="Wingdings" panose="05000000000000000000" pitchFamily="2" charset="2"/>
              <a:buChar char="§"/>
            </a:pPr>
            <a:r>
              <a:rPr lang="fr-FR" b="1" dirty="0" err="1">
                <a:solidFill>
                  <a:schemeClr val="accent6">
                    <a:lumMod val="75000"/>
                  </a:schemeClr>
                </a:solidFill>
              </a:rPr>
              <a:t>Actuator</a:t>
            </a:r>
            <a:r>
              <a:rPr lang="fr-FR" b="0" i="0" u="none" strike="noStrike" baseline="0" dirty="0">
                <a:solidFill>
                  <a:srgbClr val="000000"/>
                </a:solidFill>
              </a:rPr>
              <a:t> expose des </a:t>
            </a:r>
            <a:r>
              <a:rPr lang="fr-FR" b="0" i="0" u="none" strike="noStrike" baseline="0" dirty="0" err="1">
                <a:solidFill>
                  <a:srgbClr val="000000"/>
                </a:solidFill>
              </a:rPr>
              <a:t>endpoints</a:t>
            </a:r>
            <a:r>
              <a:rPr lang="fr-FR" b="0" i="0" u="none" strike="noStrike" baseline="0" dirty="0">
                <a:solidFill>
                  <a:srgbClr val="000000"/>
                </a:solidFill>
              </a:rPr>
              <a:t>/API qui fournissent des données sur des </a:t>
            </a:r>
            <a:r>
              <a:rPr lang="fr-FR" dirty="0">
                <a:solidFill>
                  <a:schemeClr val="accent6">
                    <a:lumMod val="75000"/>
                  </a:schemeClr>
                </a:solidFill>
              </a:rPr>
              <a:t>aspects</a:t>
            </a:r>
            <a:r>
              <a:rPr lang="fr-FR" b="0" i="0" u="none" strike="noStrike" baseline="0" dirty="0">
                <a:solidFill>
                  <a:srgbClr val="000000"/>
                </a:solidFill>
              </a:rPr>
              <a:t> du micro-service</a:t>
            </a:r>
          </a:p>
        </p:txBody>
      </p:sp>
      <p:pic>
        <p:nvPicPr>
          <p:cNvPr id="11" name="Image 10">
            <a:extLst>
              <a:ext uri="{FF2B5EF4-FFF2-40B4-BE49-F238E27FC236}">
                <a16:creationId xmlns:a16="http://schemas.microsoft.com/office/drawing/2014/main" id="{297ED9BA-0D21-138C-0430-546203971CD3}"/>
              </a:ext>
            </a:extLst>
          </p:cNvPr>
          <p:cNvPicPr>
            <a:picLocks noChangeAspect="1"/>
          </p:cNvPicPr>
          <p:nvPr/>
        </p:nvPicPr>
        <p:blipFill>
          <a:blip r:embed="rId2"/>
          <a:stretch>
            <a:fillRect/>
          </a:stretch>
        </p:blipFill>
        <p:spPr>
          <a:xfrm>
            <a:off x="4646355" y="2864542"/>
            <a:ext cx="5163047" cy="1044965"/>
          </a:xfrm>
          <a:prstGeom prst="rect">
            <a:avLst/>
          </a:prstGeom>
        </p:spPr>
      </p:pic>
      <p:pic>
        <p:nvPicPr>
          <p:cNvPr id="13" name="Image 12">
            <a:extLst>
              <a:ext uri="{FF2B5EF4-FFF2-40B4-BE49-F238E27FC236}">
                <a16:creationId xmlns:a16="http://schemas.microsoft.com/office/drawing/2014/main" id="{DA1AB6EE-3600-D51B-0CED-D9D560569775}"/>
              </a:ext>
            </a:extLst>
          </p:cNvPr>
          <p:cNvPicPr>
            <a:picLocks noChangeAspect="1"/>
          </p:cNvPicPr>
          <p:nvPr/>
        </p:nvPicPr>
        <p:blipFill>
          <a:blip r:embed="rId3"/>
          <a:stretch>
            <a:fillRect/>
          </a:stretch>
        </p:blipFill>
        <p:spPr>
          <a:xfrm>
            <a:off x="5503402" y="4440224"/>
            <a:ext cx="3684150" cy="438251"/>
          </a:xfrm>
          <a:prstGeom prst="rect">
            <a:avLst/>
          </a:prstGeom>
        </p:spPr>
      </p:pic>
    </p:spTree>
    <p:extLst>
      <p:ext uri="{BB962C8B-B14F-4D97-AF65-F5344CB8AC3E}">
        <p14:creationId xmlns:p14="http://schemas.microsoft.com/office/powerpoint/2010/main" val="240379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2">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7" name="Freeform: Shape 13">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8">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0" name="Freeform: Shape 19">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2">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ZoneTexte 9">
            <a:extLst>
              <a:ext uri="{FF2B5EF4-FFF2-40B4-BE49-F238E27FC236}">
                <a16:creationId xmlns:a16="http://schemas.microsoft.com/office/drawing/2014/main" id="{172259F8-1A87-30DB-2B95-0E147EA56720}"/>
              </a:ext>
            </a:extLst>
          </p:cNvPr>
          <p:cNvSpPr txBox="1"/>
          <p:nvPr/>
        </p:nvSpPr>
        <p:spPr>
          <a:xfrm>
            <a:off x="190216" y="1346134"/>
            <a:ext cx="6232943" cy="2819362"/>
          </a:xfrm>
          <a:prstGeom prst="rect">
            <a:avLst/>
          </a:prstGeom>
          <a:noFill/>
          <a:ln>
            <a:solidFill>
              <a:schemeClr val="tx1"/>
            </a:solidFill>
          </a:ln>
        </p:spPr>
        <p:txBody>
          <a:bodyPr wrap="square">
            <a:spAutoFit/>
          </a:bodyPr>
          <a:lstStyle/>
          <a:p>
            <a:r>
              <a:rPr lang="fr-FR" b="1" i="0" u="none" strike="noStrike" baseline="0" dirty="0">
                <a:solidFill>
                  <a:srgbClr val="000000"/>
                </a:solidFill>
              </a:rPr>
              <a:t>Exemple avec le service «</a:t>
            </a:r>
            <a:r>
              <a:rPr lang="fr-FR" b="1" i="0" u="none" strike="noStrike" baseline="0" dirty="0" err="1">
                <a:solidFill>
                  <a:srgbClr val="000000"/>
                </a:solidFill>
              </a:rPr>
              <a:t>Refresh</a:t>
            </a:r>
            <a:r>
              <a:rPr lang="fr-FR" b="1" i="0" u="none" strike="noStrike" baseline="0" dirty="0">
                <a:solidFill>
                  <a:srgbClr val="000000"/>
                </a:solidFill>
              </a:rPr>
              <a:t>» </a:t>
            </a:r>
          </a:p>
          <a:p>
            <a:pPr marL="285750" indent="-285750">
              <a:lnSpc>
                <a:spcPct val="150000"/>
              </a:lnSpc>
              <a:buFont typeface="Wingdings" panose="05000000000000000000" pitchFamily="2" charset="2"/>
              <a:buChar char="§"/>
            </a:pPr>
            <a:r>
              <a:rPr lang="fr-FR" b="0" i="0" u="none" strike="noStrike" baseline="0" dirty="0" err="1">
                <a:solidFill>
                  <a:srgbClr val="000000"/>
                </a:solidFill>
              </a:rPr>
              <a:t>management.endpoints.web.exposure.include</a:t>
            </a:r>
            <a:r>
              <a:rPr lang="fr-FR" b="0" i="0" u="none" strike="noStrike" baseline="0" dirty="0">
                <a:solidFill>
                  <a:srgbClr val="000000"/>
                </a:solidFill>
              </a:rPr>
              <a:t>=</a:t>
            </a:r>
            <a:r>
              <a:rPr lang="fr-FR" b="1" i="0" u="none" strike="noStrike" baseline="0" dirty="0" err="1">
                <a:solidFill>
                  <a:srgbClr val="7030A0"/>
                </a:solidFill>
              </a:rPr>
              <a:t>refresh</a:t>
            </a:r>
            <a:endParaRPr lang="fr-FR" b="1" i="0" u="none" strike="noStrike" baseline="0" dirty="0">
              <a:solidFill>
                <a:srgbClr val="7030A0"/>
              </a:solidFill>
            </a:endParaRPr>
          </a:p>
          <a:p>
            <a:pPr marL="285750" indent="-285750">
              <a:lnSpc>
                <a:spcPct val="150000"/>
              </a:lnSpc>
              <a:buFont typeface="Wingdings" panose="05000000000000000000" pitchFamily="2" charset="2"/>
              <a:buChar char="§"/>
            </a:pPr>
            <a:r>
              <a:rPr lang="fr-FR" b="1" i="0" u="none" strike="noStrike" baseline="0" dirty="0">
                <a:solidFill>
                  <a:schemeClr val="accent5">
                    <a:lumMod val="50000"/>
                  </a:schemeClr>
                </a:solidFill>
              </a:rPr>
              <a:t>localhost:9001/</a:t>
            </a:r>
            <a:r>
              <a:rPr lang="fr-FR" b="1" i="0" u="none" strike="noStrike" baseline="0" dirty="0" err="1">
                <a:solidFill>
                  <a:schemeClr val="accent5">
                    <a:lumMod val="50000"/>
                  </a:schemeClr>
                </a:solidFill>
              </a:rPr>
              <a:t>actuator</a:t>
            </a:r>
            <a:r>
              <a:rPr lang="fr-FR" b="1" i="0" u="none" strike="noStrike" baseline="0" dirty="0">
                <a:solidFill>
                  <a:schemeClr val="accent5">
                    <a:lumMod val="50000"/>
                  </a:schemeClr>
                </a:solidFill>
              </a:rPr>
              <a:t>/</a:t>
            </a:r>
            <a:r>
              <a:rPr lang="fr-FR" b="1" i="0" u="none" strike="noStrike" baseline="0" dirty="0" err="1">
                <a:solidFill>
                  <a:schemeClr val="accent5">
                    <a:lumMod val="50000"/>
                  </a:schemeClr>
                </a:solidFill>
              </a:rPr>
              <a:t>refresh</a:t>
            </a:r>
            <a:r>
              <a:rPr lang="fr-FR" b="1" dirty="0">
                <a:solidFill>
                  <a:schemeClr val="accent5">
                    <a:lumMod val="50000"/>
                  </a:schemeClr>
                </a:solidFill>
              </a:rPr>
              <a:t> </a:t>
            </a:r>
            <a:r>
              <a:rPr lang="fr-FR" b="1" dirty="0">
                <a:solidFill>
                  <a:schemeClr val="accent5">
                    <a:lumMod val="50000"/>
                  </a:schemeClr>
                </a:solidFill>
                <a:sym typeface="Wingdings" panose="05000000000000000000" pitchFamily="2" charset="2"/>
              </a:rPr>
              <a:t> </a:t>
            </a:r>
            <a:r>
              <a:rPr lang="fr-FR" b="0" i="0" u="none" strike="noStrike" baseline="0" dirty="0" err="1">
                <a:solidFill>
                  <a:srgbClr val="000000"/>
                </a:solidFill>
              </a:rPr>
              <a:t>Request</a:t>
            </a:r>
            <a:r>
              <a:rPr lang="fr-FR" b="0" i="0" u="none" strike="noStrike" baseline="0" dirty="0">
                <a:solidFill>
                  <a:srgbClr val="000000"/>
                </a:solidFill>
              </a:rPr>
              <a:t> </a:t>
            </a:r>
            <a:r>
              <a:rPr lang="fr-FR" b="0" i="0" u="none" strike="noStrike" baseline="0" dirty="0" err="1">
                <a:solidFill>
                  <a:srgbClr val="000000"/>
                </a:solidFill>
              </a:rPr>
              <a:t>method</a:t>
            </a:r>
            <a:r>
              <a:rPr lang="fr-FR" b="0" i="0" u="none" strike="noStrike" baseline="0" dirty="0">
                <a:solidFill>
                  <a:srgbClr val="000000"/>
                </a:solidFill>
              </a:rPr>
              <a:t> GET not </a:t>
            </a:r>
            <a:r>
              <a:rPr lang="fr-FR" b="0" i="0" u="none" strike="noStrike" baseline="0" dirty="0" err="1">
                <a:solidFill>
                  <a:srgbClr val="000000"/>
                </a:solidFill>
              </a:rPr>
              <a:t>supported</a:t>
            </a:r>
            <a:r>
              <a:rPr lang="fr-FR" b="0" i="0" u="none" strike="noStrike" baseline="0" dirty="0">
                <a:solidFill>
                  <a:srgbClr val="000000"/>
                </a:solidFill>
              </a:rPr>
              <a:t> : il faut utiliser la méthode POST au lieu de GET </a:t>
            </a:r>
          </a:p>
          <a:p>
            <a:pPr marL="285750" indent="-285750">
              <a:lnSpc>
                <a:spcPct val="150000"/>
              </a:lnSpc>
              <a:buFont typeface="Wingdings" panose="05000000000000000000" pitchFamily="2" charset="2"/>
              <a:buChar char="§"/>
            </a:pPr>
            <a:r>
              <a:rPr lang="fr-FR" dirty="0">
                <a:solidFill>
                  <a:srgbClr val="000000"/>
                </a:solidFill>
              </a:rPr>
              <a:t>Appel de l’API </a:t>
            </a:r>
            <a:r>
              <a:rPr lang="fr-FR" b="0" i="0" u="none" strike="noStrike" baseline="0" dirty="0">
                <a:solidFill>
                  <a:srgbClr val="000000"/>
                </a:solidFill>
              </a:rPr>
              <a:t>via Postman </a:t>
            </a:r>
          </a:p>
          <a:p>
            <a:pPr>
              <a:lnSpc>
                <a:spcPct val="150000"/>
              </a:lnSpc>
            </a:pPr>
            <a:r>
              <a:rPr lang="fr-FR" b="0" i="0" u="none" strike="noStrike" baseline="0" dirty="0">
                <a:solidFill>
                  <a:srgbClr val="000000"/>
                </a:solidFill>
                <a:sym typeface="Wingdings" panose="05000000000000000000" pitchFamily="2" charset="2"/>
              </a:rPr>
              <a:t>      </a:t>
            </a:r>
            <a:r>
              <a:rPr lang="fr-FR" b="0" i="0" u="none" strike="noStrike" baseline="0" dirty="0">
                <a:solidFill>
                  <a:srgbClr val="000000"/>
                </a:solidFill>
              </a:rPr>
              <a:t>Résultat : présenter les propriétés qui ont été modifiées depuis le dernier commit</a:t>
            </a:r>
            <a:endParaRPr lang="fr-FR" dirty="0"/>
          </a:p>
        </p:txBody>
      </p:sp>
      <p:sp>
        <p:nvSpPr>
          <p:cNvPr id="13" name="Titre 52">
            <a:extLst>
              <a:ext uri="{FF2B5EF4-FFF2-40B4-BE49-F238E27FC236}">
                <a16:creationId xmlns:a16="http://schemas.microsoft.com/office/drawing/2014/main" id="{BFE8EB05-CDD6-C6AA-61E6-DC5775EE4346}"/>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pic>
        <p:nvPicPr>
          <p:cNvPr id="23" name="Image 22">
            <a:extLst>
              <a:ext uri="{FF2B5EF4-FFF2-40B4-BE49-F238E27FC236}">
                <a16:creationId xmlns:a16="http://schemas.microsoft.com/office/drawing/2014/main" id="{A3813F6F-258F-0015-D552-BDA7DFA42977}"/>
              </a:ext>
            </a:extLst>
          </p:cNvPr>
          <p:cNvPicPr>
            <a:picLocks noChangeAspect="1"/>
          </p:cNvPicPr>
          <p:nvPr/>
        </p:nvPicPr>
        <p:blipFill>
          <a:blip r:embed="rId2"/>
          <a:stretch>
            <a:fillRect/>
          </a:stretch>
        </p:blipFill>
        <p:spPr>
          <a:xfrm>
            <a:off x="6613070" y="1346135"/>
            <a:ext cx="5388714" cy="2819362"/>
          </a:xfrm>
          <a:prstGeom prst="rect">
            <a:avLst/>
          </a:prstGeom>
        </p:spPr>
      </p:pic>
    </p:spTree>
    <p:extLst>
      <p:ext uri="{BB962C8B-B14F-4D97-AF65-F5344CB8AC3E}">
        <p14:creationId xmlns:p14="http://schemas.microsoft.com/office/powerpoint/2010/main" val="205827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8" name="Freeform: Shape 1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ZoneTexte 5">
            <a:extLst>
              <a:ext uri="{FF2B5EF4-FFF2-40B4-BE49-F238E27FC236}">
                <a16:creationId xmlns:a16="http://schemas.microsoft.com/office/drawing/2014/main" id="{66A42976-3699-CC3A-ABCE-8C6A25D5CB9F}"/>
              </a:ext>
            </a:extLst>
          </p:cNvPr>
          <p:cNvSpPr txBox="1"/>
          <p:nvPr/>
        </p:nvSpPr>
        <p:spPr>
          <a:xfrm>
            <a:off x="556759" y="1253147"/>
            <a:ext cx="6098058" cy="5312352"/>
          </a:xfrm>
          <a:prstGeom prst="rect">
            <a:avLst/>
          </a:prstGeom>
          <a:noFill/>
          <a:ln>
            <a:solidFill>
              <a:schemeClr val="tx1"/>
            </a:solidFill>
          </a:ln>
        </p:spPr>
        <p:txBody>
          <a:bodyPr wrap="square">
            <a:spAutoFit/>
          </a:bodyPr>
          <a:lstStyle/>
          <a:p>
            <a:r>
              <a:rPr lang="fr-FR" b="1" i="0" u="sng" strike="noStrike" baseline="0" dirty="0">
                <a:solidFill>
                  <a:srgbClr val="000000"/>
                </a:solidFill>
              </a:rPr>
              <a:t>Exemple du service «</a:t>
            </a:r>
            <a:r>
              <a:rPr lang="fr-FR" b="1" i="0" u="sng" strike="noStrike" baseline="0" dirty="0" err="1">
                <a:solidFill>
                  <a:srgbClr val="000000"/>
                </a:solidFill>
              </a:rPr>
              <a:t>health</a:t>
            </a:r>
            <a:r>
              <a:rPr lang="fr-FR" b="1" i="0" u="sng" strike="noStrike" baseline="0" dirty="0">
                <a:solidFill>
                  <a:srgbClr val="000000"/>
                </a:solidFill>
              </a:rPr>
              <a:t>» </a:t>
            </a:r>
          </a:p>
          <a:p>
            <a:pPr marL="285750" indent="-285750">
              <a:lnSpc>
                <a:spcPct val="150000"/>
              </a:lnSpc>
              <a:buFont typeface="Wingdings" panose="05000000000000000000" pitchFamily="2" charset="2"/>
              <a:buChar char="§"/>
            </a:pPr>
            <a:r>
              <a:rPr lang="fr-FR" b="0" i="0" u="none" strike="noStrike" baseline="0" dirty="0">
                <a:solidFill>
                  <a:srgbClr val="000000"/>
                </a:solidFill>
              </a:rPr>
              <a:t>Permet de tester si le micro-service est opérationnel. </a:t>
            </a:r>
          </a:p>
          <a:p>
            <a:pPr marL="285750" indent="-285750">
              <a:lnSpc>
                <a:spcPct val="150000"/>
              </a:lnSpc>
              <a:buFont typeface="Wingdings" panose="05000000000000000000" pitchFamily="2" charset="2"/>
              <a:buChar char="§"/>
            </a:pPr>
            <a:r>
              <a:rPr lang="fr-FR" b="0" i="0" u="none" strike="noStrike" baseline="0" dirty="0">
                <a:solidFill>
                  <a:srgbClr val="000000"/>
                </a:solidFill>
              </a:rPr>
              <a:t>Utilisé dans la surveillance en temps réel des instances en cours d'exécution des micro-services via un check régulier de cet </a:t>
            </a:r>
            <a:r>
              <a:rPr lang="fr-FR" b="0" i="0" u="none" strike="noStrike" baseline="0" dirty="0" err="1">
                <a:solidFill>
                  <a:srgbClr val="000000"/>
                </a:solidFill>
              </a:rPr>
              <a:t>endpoint</a:t>
            </a:r>
            <a:endParaRPr lang="fr-FR" b="0" i="0" u="none" strike="noStrike" baseline="0" dirty="0">
              <a:solidFill>
                <a:srgbClr val="000000"/>
              </a:solidFill>
            </a:endParaRPr>
          </a:p>
          <a:p>
            <a:pPr marL="285750" indent="-285750">
              <a:lnSpc>
                <a:spcPct val="150000"/>
              </a:lnSpc>
              <a:buFont typeface="Wingdings" panose="05000000000000000000" pitchFamily="2" charset="2"/>
              <a:buChar char="§"/>
            </a:pPr>
            <a:r>
              <a:rPr lang="fr-FR" b="0" i="0" u="none" strike="noStrike" baseline="0" dirty="0">
                <a:solidFill>
                  <a:srgbClr val="000000"/>
                </a:solidFill>
              </a:rPr>
              <a:t>Cet </a:t>
            </a:r>
            <a:r>
              <a:rPr lang="fr-FR" b="0" i="0" u="none" strike="noStrike" baseline="0" dirty="0" err="1">
                <a:solidFill>
                  <a:srgbClr val="000000"/>
                </a:solidFill>
              </a:rPr>
              <a:t>endpoint</a:t>
            </a:r>
            <a:r>
              <a:rPr lang="fr-FR" b="0" i="0" u="none" strike="noStrike" baseline="0" dirty="0">
                <a:solidFill>
                  <a:srgbClr val="000000"/>
                </a:solidFill>
              </a:rPr>
              <a:t> fonctionne en analysant le retour de toutes les classes qui héritent de </a:t>
            </a:r>
            <a:r>
              <a:rPr lang="fr-FR" b="1" i="0" u="none" strike="noStrike" baseline="0" dirty="0" err="1">
                <a:solidFill>
                  <a:schemeClr val="accent6">
                    <a:lumMod val="75000"/>
                  </a:schemeClr>
                </a:solidFill>
              </a:rPr>
              <a:t>HealthIndicator</a:t>
            </a:r>
            <a:r>
              <a:rPr lang="fr-FR" b="0" i="0" u="none" strike="noStrike" baseline="0" dirty="0">
                <a:solidFill>
                  <a:srgbClr val="000000"/>
                </a:solidFill>
              </a:rPr>
              <a:t>,</a:t>
            </a:r>
          </a:p>
          <a:p>
            <a:pPr marL="285750" indent="-285750">
              <a:lnSpc>
                <a:spcPct val="150000"/>
              </a:lnSpc>
              <a:buFont typeface="Wingdings" panose="05000000000000000000" pitchFamily="2" charset="2"/>
              <a:buChar char="§"/>
            </a:pPr>
            <a:r>
              <a:rPr lang="fr-FR" b="0" i="0" u="none" strike="noStrike" baseline="0" dirty="0">
                <a:solidFill>
                  <a:srgbClr val="000000"/>
                </a:solidFill>
              </a:rPr>
              <a:t>Chacune de ces classes doit effectuer ses tests, et dire si le service est UP ou DOWN.</a:t>
            </a:r>
          </a:p>
          <a:p>
            <a:pPr marL="285750" indent="-285750">
              <a:lnSpc>
                <a:spcPct val="150000"/>
              </a:lnSpc>
              <a:buFont typeface="Wingdings" panose="05000000000000000000" pitchFamily="2" charset="2"/>
              <a:buChar char="§"/>
            </a:pPr>
            <a:r>
              <a:rPr lang="fr-FR" b="0" i="0" u="none" strike="noStrike" baseline="0" dirty="0">
                <a:solidFill>
                  <a:srgbClr val="000000"/>
                </a:solidFill>
              </a:rPr>
              <a:t>Il est possible de créer son propre indicateur afin de tester si le micro-service fonctionne correctement en fonction des critères contextuels du micro-service : Exemple du micro-service-produit </a:t>
            </a:r>
          </a:p>
        </p:txBody>
      </p:sp>
      <p:sp>
        <p:nvSpPr>
          <p:cNvPr id="8" name="Titre 52">
            <a:extLst>
              <a:ext uri="{FF2B5EF4-FFF2-40B4-BE49-F238E27FC236}">
                <a16:creationId xmlns:a16="http://schemas.microsoft.com/office/drawing/2014/main" id="{81840B78-8B4E-F842-75C0-0843B782BB89}"/>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pic>
        <p:nvPicPr>
          <p:cNvPr id="16" name="Image 15">
            <a:extLst>
              <a:ext uri="{FF2B5EF4-FFF2-40B4-BE49-F238E27FC236}">
                <a16:creationId xmlns:a16="http://schemas.microsoft.com/office/drawing/2014/main" id="{D0A1404F-A5D9-0FD3-318E-FFD7F1A10C2E}"/>
              </a:ext>
            </a:extLst>
          </p:cNvPr>
          <p:cNvPicPr>
            <a:picLocks noChangeAspect="1"/>
          </p:cNvPicPr>
          <p:nvPr/>
        </p:nvPicPr>
        <p:blipFill>
          <a:blip r:embed="rId2"/>
          <a:stretch>
            <a:fillRect/>
          </a:stretch>
        </p:blipFill>
        <p:spPr>
          <a:xfrm>
            <a:off x="6895070" y="1253147"/>
            <a:ext cx="5016844" cy="730939"/>
          </a:xfrm>
          <a:prstGeom prst="rect">
            <a:avLst/>
          </a:prstGeom>
        </p:spPr>
      </p:pic>
      <p:pic>
        <p:nvPicPr>
          <p:cNvPr id="23" name="Image 22">
            <a:extLst>
              <a:ext uri="{FF2B5EF4-FFF2-40B4-BE49-F238E27FC236}">
                <a16:creationId xmlns:a16="http://schemas.microsoft.com/office/drawing/2014/main" id="{10596B33-036F-E727-8464-990D08E73EFB}"/>
              </a:ext>
            </a:extLst>
          </p:cNvPr>
          <p:cNvPicPr>
            <a:picLocks noChangeAspect="1"/>
          </p:cNvPicPr>
          <p:nvPr/>
        </p:nvPicPr>
        <p:blipFill>
          <a:blip r:embed="rId3"/>
          <a:stretch>
            <a:fillRect/>
          </a:stretch>
        </p:blipFill>
        <p:spPr>
          <a:xfrm>
            <a:off x="6895070" y="2115863"/>
            <a:ext cx="5016844" cy="674930"/>
          </a:xfrm>
          <a:prstGeom prst="rect">
            <a:avLst/>
          </a:prstGeom>
        </p:spPr>
      </p:pic>
      <p:pic>
        <p:nvPicPr>
          <p:cNvPr id="25" name="Image 24">
            <a:extLst>
              <a:ext uri="{FF2B5EF4-FFF2-40B4-BE49-F238E27FC236}">
                <a16:creationId xmlns:a16="http://schemas.microsoft.com/office/drawing/2014/main" id="{92DA97C0-D6C8-27D8-84DD-5DAD662F5213}"/>
              </a:ext>
            </a:extLst>
          </p:cNvPr>
          <p:cNvPicPr>
            <a:picLocks noChangeAspect="1"/>
          </p:cNvPicPr>
          <p:nvPr/>
        </p:nvPicPr>
        <p:blipFill>
          <a:blip r:embed="rId4"/>
          <a:stretch>
            <a:fillRect/>
          </a:stretch>
        </p:blipFill>
        <p:spPr>
          <a:xfrm>
            <a:off x="6901562" y="2908891"/>
            <a:ext cx="5010352" cy="2663761"/>
          </a:xfrm>
          <a:prstGeom prst="rect">
            <a:avLst/>
          </a:prstGeom>
        </p:spPr>
      </p:pic>
      <p:pic>
        <p:nvPicPr>
          <p:cNvPr id="27" name="Image 26">
            <a:extLst>
              <a:ext uri="{FF2B5EF4-FFF2-40B4-BE49-F238E27FC236}">
                <a16:creationId xmlns:a16="http://schemas.microsoft.com/office/drawing/2014/main" id="{16CE99DC-FA66-71A9-BA42-CC9E9E31B712}"/>
              </a:ext>
            </a:extLst>
          </p:cNvPr>
          <p:cNvPicPr>
            <a:picLocks noChangeAspect="1"/>
          </p:cNvPicPr>
          <p:nvPr/>
        </p:nvPicPr>
        <p:blipFill>
          <a:blip r:embed="rId5"/>
          <a:stretch>
            <a:fillRect/>
          </a:stretch>
        </p:blipFill>
        <p:spPr>
          <a:xfrm>
            <a:off x="6895070" y="5704429"/>
            <a:ext cx="5016844" cy="861069"/>
          </a:xfrm>
          <a:prstGeom prst="rect">
            <a:avLst/>
          </a:prstGeom>
        </p:spPr>
      </p:pic>
    </p:spTree>
    <p:extLst>
      <p:ext uri="{BB962C8B-B14F-4D97-AF65-F5344CB8AC3E}">
        <p14:creationId xmlns:p14="http://schemas.microsoft.com/office/powerpoint/2010/main" val="83324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itre 2">
            <a:extLst>
              <a:ext uri="{FF2B5EF4-FFF2-40B4-BE49-F238E27FC236}">
                <a16:creationId xmlns:a16="http://schemas.microsoft.com/office/drawing/2014/main" id="{783698AC-87AF-40CE-5261-BA537F904FE7}"/>
              </a:ext>
            </a:extLst>
          </p:cNvPr>
          <p:cNvSpPr>
            <a:spLocks noGrp="1"/>
          </p:cNvSpPr>
          <p:nvPr>
            <p:ph type="title"/>
          </p:nvPr>
        </p:nvSpPr>
        <p:spPr>
          <a:xfrm>
            <a:off x="2146300" y="2043663"/>
            <a:ext cx="8039100" cy="2031055"/>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TP 3.2- Spring Cloud Actuator</a:t>
            </a:r>
            <a:br>
              <a:rPr lang="en-US" sz="5200" kern="1200" dirty="0">
                <a:solidFill>
                  <a:schemeClr val="tx2"/>
                </a:solidFill>
                <a:latin typeface="+mj-lt"/>
                <a:ea typeface="+mj-ea"/>
                <a:cs typeface="+mj-cs"/>
              </a:rPr>
            </a:br>
            <a:br>
              <a:rPr lang="en-US" sz="5200" kern="1200" dirty="0">
                <a:solidFill>
                  <a:schemeClr val="tx2"/>
                </a:solidFill>
                <a:latin typeface="+mj-lt"/>
                <a:ea typeface="+mj-ea"/>
                <a:cs typeface="+mj-cs"/>
              </a:rPr>
            </a:br>
            <a:r>
              <a:rPr lang="fr-MA" sz="3100" dirty="0">
                <a:hlinkClick r:id="rId2"/>
              </a:rPr>
              <a:t>https://github.com/jeouit/JEE2</a:t>
            </a:r>
            <a:endParaRPr lang="en-US" sz="3100" kern="1200" dirty="0">
              <a:solidFill>
                <a:schemeClr val="tx2"/>
              </a:solidFill>
              <a:latin typeface="+mj-lt"/>
              <a:ea typeface="+mj-ea"/>
              <a:cs typeface="+mj-cs"/>
            </a:endParaRPr>
          </a:p>
        </p:txBody>
      </p:sp>
    </p:spTree>
    <p:extLst>
      <p:ext uri="{BB962C8B-B14F-4D97-AF65-F5344CB8AC3E}">
        <p14:creationId xmlns:p14="http://schemas.microsoft.com/office/powerpoint/2010/main" val="899335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itre 2">
            <a:extLst>
              <a:ext uri="{FF2B5EF4-FFF2-40B4-BE49-F238E27FC236}">
                <a16:creationId xmlns:a16="http://schemas.microsoft.com/office/drawing/2014/main" id="{783698AC-87AF-40CE-5261-BA537F904FE7}"/>
              </a:ext>
            </a:extLst>
          </p:cNvPr>
          <p:cNvSpPr>
            <a:spLocks noGrp="1"/>
          </p:cNvSpPr>
          <p:nvPr>
            <p:ph type="title"/>
          </p:nvPr>
        </p:nvSpPr>
        <p:spPr>
          <a:xfrm>
            <a:off x="3502731" y="1542402"/>
            <a:ext cx="5186842" cy="1274939"/>
          </a:xfrm>
        </p:spPr>
        <p:txBody>
          <a:bodyPr vert="horz" lIns="91440" tIns="45720" rIns="91440" bIns="45720" rtlCol="0" anchor="b">
            <a:normAutofit/>
          </a:bodyPr>
          <a:lstStyle/>
          <a:p>
            <a:pPr algn="ctr"/>
            <a:br>
              <a:rPr lang="fr-FR" sz="2400" b="0" i="0" u="none" strike="noStrike" baseline="0" dirty="0">
                <a:solidFill>
                  <a:srgbClr val="000000"/>
                </a:solidFill>
                <a:latin typeface="Montserrat" panose="00000500000000000000" pitchFamily="2" charset="0"/>
              </a:rPr>
            </a:br>
            <a:r>
              <a:rPr lang="en-US" sz="2400" b="0" i="0" u="none" strike="noStrike" baseline="0" dirty="0">
                <a:solidFill>
                  <a:srgbClr val="000000"/>
                </a:solidFill>
                <a:latin typeface="Montserrat" panose="00000500000000000000" pitchFamily="2" charset="0"/>
              </a:rPr>
              <a:t> </a:t>
            </a:r>
            <a:r>
              <a:rPr lang="en-US" sz="2400" b="1" i="0" u="none" strike="noStrike" baseline="0" dirty="0">
                <a:solidFill>
                  <a:srgbClr val="000000"/>
                </a:solidFill>
                <a:latin typeface="Montserrat" panose="00000500000000000000" pitchFamily="2" charset="0"/>
              </a:rPr>
              <a:t>SPRING CLOUD NETFLIX: SERVICE DISCOVERY EUREKA</a:t>
            </a:r>
            <a:endParaRPr lang="en-US" sz="6000" kern="1200" dirty="0">
              <a:solidFill>
                <a:schemeClr val="tx2"/>
              </a:solidFill>
              <a:latin typeface="+mj-lt"/>
              <a:ea typeface="+mj-ea"/>
              <a:cs typeface="+mj-cs"/>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Image 3">
            <a:extLst>
              <a:ext uri="{FF2B5EF4-FFF2-40B4-BE49-F238E27FC236}">
                <a16:creationId xmlns:a16="http://schemas.microsoft.com/office/drawing/2014/main" id="{841CFB0B-B0ED-F440-CE61-FCFEE0FDB3DD}"/>
              </a:ext>
            </a:extLst>
          </p:cNvPr>
          <p:cNvPicPr>
            <a:picLocks noChangeAspect="1"/>
          </p:cNvPicPr>
          <p:nvPr/>
        </p:nvPicPr>
        <p:blipFill>
          <a:blip r:embed="rId2"/>
          <a:stretch>
            <a:fillRect/>
          </a:stretch>
        </p:blipFill>
        <p:spPr>
          <a:xfrm>
            <a:off x="2743199" y="3014817"/>
            <a:ext cx="6955433" cy="2514237"/>
          </a:xfrm>
          <a:prstGeom prst="rect">
            <a:avLst/>
          </a:prstGeom>
        </p:spPr>
      </p:pic>
    </p:spTree>
    <p:extLst>
      <p:ext uri="{BB962C8B-B14F-4D97-AF65-F5344CB8AC3E}">
        <p14:creationId xmlns:p14="http://schemas.microsoft.com/office/powerpoint/2010/main" val="150674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Espace réservé de la date 7">
            <a:extLst>
              <a:ext uri="{FF2B5EF4-FFF2-40B4-BE49-F238E27FC236}">
                <a16:creationId xmlns:a16="http://schemas.microsoft.com/office/drawing/2014/main" id="{69DF5429-A0CF-D7EF-8DBC-E84F6AA5BF56}"/>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6" name="Titre 52">
            <a:extLst>
              <a:ext uri="{FF2B5EF4-FFF2-40B4-BE49-F238E27FC236}">
                <a16:creationId xmlns:a16="http://schemas.microsoft.com/office/drawing/2014/main" id="{8F6FD7C2-D4D7-3046-BD1F-8EC024ED79F1}"/>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tx2"/>
                </a:solidFill>
              </a:rPr>
              <a:t>Spring Cloud : </a:t>
            </a:r>
            <a:r>
              <a:rPr lang="fr-FR" sz="3200" b="1" dirty="0">
                <a:solidFill>
                  <a:schemeClr val="tx2"/>
                </a:solidFill>
              </a:rPr>
              <a:t>Scalabilité</a:t>
            </a:r>
          </a:p>
        </p:txBody>
      </p:sp>
      <p:pic>
        <p:nvPicPr>
          <p:cNvPr id="9" name="Image 8">
            <a:extLst>
              <a:ext uri="{FF2B5EF4-FFF2-40B4-BE49-F238E27FC236}">
                <a16:creationId xmlns:a16="http://schemas.microsoft.com/office/drawing/2014/main" id="{7E0EB759-8891-6770-ED1D-81F98C631AF7}"/>
              </a:ext>
            </a:extLst>
          </p:cNvPr>
          <p:cNvPicPr>
            <a:picLocks noChangeAspect="1"/>
          </p:cNvPicPr>
          <p:nvPr/>
        </p:nvPicPr>
        <p:blipFill>
          <a:blip r:embed="rId2"/>
          <a:stretch>
            <a:fillRect/>
          </a:stretch>
        </p:blipFill>
        <p:spPr>
          <a:xfrm>
            <a:off x="500743" y="1632857"/>
            <a:ext cx="11125200" cy="4409213"/>
          </a:xfrm>
          <a:prstGeom prst="rect">
            <a:avLst/>
          </a:prstGeom>
        </p:spPr>
      </p:pic>
      <p:sp>
        <p:nvSpPr>
          <p:cNvPr id="17" name="ZoneTexte 16">
            <a:extLst>
              <a:ext uri="{FF2B5EF4-FFF2-40B4-BE49-F238E27FC236}">
                <a16:creationId xmlns:a16="http://schemas.microsoft.com/office/drawing/2014/main" id="{34AA0513-4513-9B04-91EA-9B386140A768}"/>
              </a:ext>
            </a:extLst>
          </p:cNvPr>
          <p:cNvSpPr txBox="1"/>
          <p:nvPr/>
        </p:nvSpPr>
        <p:spPr>
          <a:xfrm>
            <a:off x="499872" y="614054"/>
            <a:ext cx="11006328" cy="892552"/>
          </a:xfrm>
          <a:prstGeom prst="rect">
            <a:avLst/>
          </a:prstGeom>
          <a:noFill/>
        </p:spPr>
        <p:txBody>
          <a:bodyPr wrap="square">
            <a:spAutoFit/>
          </a:bodyPr>
          <a:lstStyle/>
          <a:p>
            <a:pPr algn="l"/>
            <a:endParaRPr lang="fr-FR" sz="1600" b="0" i="0" u="none" strike="noStrike" baseline="0" dirty="0">
              <a:solidFill>
                <a:srgbClr val="000000"/>
              </a:solidFill>
              <a:latin typeface="Verdana" panose="020B0604030504040204" pitchFamily="34" charset="0"/>
            </a:endParaRPr>
          </a:p>
          <a:p>
            <a:r>
              <a:rPr lang="fr-FR" sz="1800" b="0" i="0" u="none" strike="noStrike" baseline="0" dirty="0">
                <a:solidFill>
                  <a:srgbClr val="000000"/>
                </a:solidFill>
                <a:latin typeface="Verdana" panose="020B0604030504040204" pitchFamily="34" charset="0"/>
              </a:rPr>
              <a:t>Que faire dans le cas d’instanciation de nouvelles instances du micro-services ? :  «MS-C: instance1» et «MS-C: instance2»</a:t>
            </a:r>
          </a:p>
        </p:txBody>
      </p:sp>
    </p:spTree>
    <p:extLst>
      <p:ext uri="{BB962C8B-B14F-4D97-AF65-F5344CB8AC3E}">
        <p14:creationId xmlns:p14="http://schemas.microsoft.com/office/powerpoint/2010/main" val="224214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8"/>
            <a:ext cx="2151670" cy="1860256"/>
            <a:chOff x="-305" y="-4155"/>
            <a:chExt cx="2514948" cy="2174333"/>
          </a:xfrm>
        </p:grpSpPr>
        <p:sp>
          <p:nvSpPr>
            <p:cNvPr id="45" name="Freeform: Shape 44">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8" name="Freeform: Shape 47">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51" name="Freeform: Shape 50">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re 52">
            <a:extLst>
              <a:ext uri="{FF2B5EF4-FFF2-40B4-BE49-F238E27FC236}">
                <a16:creationId xmlns:a16="http://schemas.microsoft.com/office/drawing/2014/main" id="{4875AE12-6AC0-BEF7-7446-E9850B753AE6}"/>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chemeClr val="accent6">
                    <a:lumMod val="75000"/>
                  </a:schemeClr>
                </a:solidFill>
                <a:latin typeface="+mn-lt"/>
              </a:rPr>
              <a:t>Service Discovery Eureka</a:t>
            </a:r>
          </a:p>
        </p:txBody>
      </p:sp>
      <p:sp>
        <p:nvSpPr>
          <p:cNvPr id="7" name="ZoneTexte 6">
            <a:extLst>
              <a:ext uri="{FF2B5EF4-FFF2-40B4-BE49-F238E27FC236}">
                <a16:creationId xmlns:a16="http://schemas.microsoft.com/office/drawing/2014/main" id="{CB8D1605-DC66-2B34-B103-CB87302BBB20}"/>
              </a:ext>
            </a:extLst>
          </p:cNvPr>
          <p:cNvSpPr txBox="1"/>
          <p:nvPr/>
        </p:nvSpPr>
        <p:spPr>
          <a:xfrm>
            <a:off x="838047" y="1213009"/>
            <a:ext cx="11049153" cy="337335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fr-FR" b="0" i="0" u="none" strike="noStrike" baseline="0" dirty="0">
                <a:solidFill>
                  <a:srgbClr val="000000"/>
                </a:solidFill>
              </a:rPr>
              <a:t>En cas de grande charge sur l’application, on va ajouter plusieurs instances d'un micro-service.</a:t>
            </a:r>
          </a:p>
          <a:p>
            <a:pPr marL="285750" indent="-285750">
              <a:lnSpc>
                <a:spcPct val="150000"/>
              </a:lnSpc>
              <a:buFont typeface="Wingdings" panose="05000000000000000000" pitchFamily="2" charset="2"/>
              <a:buChar char="§"/>
            </a:pPr>
            <a:r>
              <a:rPr lang="fr-FR" b="1" i="0" u="none" strike="noStrike" baseline="0" dirty="0">
                <a:solidFill>
                  <a:srgbClr val="000000"/>
                </a:solidFill>
              </a:rPr>
              <a:t>Comment garder la trace des URL des différentes instances disponibles, ainsi que leurs états ?</a:t>
            </a:r>
          </a:p>
          <a:p>
            <a:pPr marL="285750" indent="-285750">
              <a:lnSpc>
                <a:spcPct val="150000"/>
              </a:lnSpc>
              <a:buFont typeface="Wingdings" panose="05000000000000000000" pitchFamily="2" charset="2"/>
              <a:buChar char="§"/>
            </a:pPr>
            <a:r>
              <a:rPr lang="fr-FR" b="1" i="0" u="none" strike="noStrike" baseline="0" dirty="0" err="1">
                <a:solidFill>
                  <a:schemeClr val="accent6">
                    <a:lumMod val="75000"/>
                  </a:schemeClr>
                </a:solidFill>
              </a:rPr>
              <a:t>Eurekase</a:t>
            </a:r>
            <a:r>
              <a:rPr lang="fr-FR" b="0" i="0" u="none" strike="noStrike" baseline="0" dirty="0">
                <a:solidFill>
                  <a:srgbClr val="000000"/>
                </a:solidFill>
              </a:rPr>
              <a:t> propose </a:t>
            </a:r>
            <a:r>
              <a:rPr lang="fr-FR" dirty="0">
                <a:solidFill>
                  <a:srgbClr val="000000"/>
                </a:solidFill>
              </a:rPr>
              <a:t>un</a:t>
            </a:r>
            <a:r>
              <a:rPr lang="fr-FR" b="0" i="0" u="none" strike="noStrike" baseline="0" dirty="0">
                <a:solidFill>
                  <a:srgbClr val="000000"/>
                </a:solidFill>
              </a:rPr>
              <a:t> </a:t>
            </a:r>
            <a:r>
              <a:rPr lang="fr-FR" b="1" i="0" u="none" strike="noStrike" baseline="0" dirty="0">
                <a:solidFill>
                  <a:schemeClr val="accent6">
                    <a:lumMod val="75000"/>
                  </a:schemeClr>
                </a:solidFill>
              </a:rPr>
              <a:t>Annuaire</a:t>
            </a:r>
            <a:r>
              <a:rPr lang="fr-FR" b="0" i="0" u="none" strike="noStrike" baseline="0" dirty="0">
                <a:solidFill>
                  <a:srgbClr val="000000"/>
                </a:solidFill>
              </a:rPr>
              <a:t> ou «</a:t>
            </a:r>
            <a:r>
              <a:rPr lang="fr-FR" b="1" dirty="0" err="1">
                <a:solidFill>
                  <a:schemeClr val="accent6">
                    <a:lumMod val="75000"/>
                  </a:schemeClr>
                </a:solidFill>
              </a:rPr>
              <a:t>namingserver</a:t>
            </a:r>
            <a:r>
              <a:rPr lang="fr-FR" b="0" i="0" u="none" strike="noStrike" baseline="0" dirty="0">
                <a:solidFill>
                  <a:srgbClr val="000000"/>
                </a:solidFill>
              </a:rPr>
              <a:t>»: </a:t>
            </a:r>
            <a:r>
              <a:rPr lang="fr-FR" b="1" i="0" u="none" strike="noStrike" baseline="0" dirty="0">
                <a:solidFill>
                  <a:schemeClr val="accent6">
                    <a:lumMod val="75000"/>
                  </a:schemeClr>
                </a:solidFill>
              </a:rPr>
              <a:t>@EnableEurekaServer</a:t>
            </a:r>
          </a:p>
          <a:p>
            <a:pPr marL="285750" indent="-285750">
              <a:lnSpc>
                <a:spcPct val="150000"/>
              </a:lnSpc>
              <a:buFont typeface="Wingdings" panose="05000000000000000000" pitchFamily="2" charset="2"/>
              <a:buChar char="§"/>
            </a:pPr>
            <a:r>
              <a:rPr lang="fr-FR" b="0" i="0" u="none" strike="noStrike" baseline="0" dirty="0">
                <a:solidFill>
                  <a:srgbClr val="000000"/>
                </a:solidFill>
              </a:rPr>
              <a:t>Grâce à une annotation de </a:t>
            </a:r>
            <a:r>
              <a:rPr lang="fr-FR" b="1" i="0" u="none" strike="noStrike" baseline="0" dirty="0">
                <a:solidFill>
                  <a:schemeClr val="accent6">
                    <a:lumMod val="75000"/>
                  </a:schemeClr>
                </a:solidFill>
              </a:rPr>
              <a:t>Eureka</a:t>
            </a:r>
            <a:r>
              <a:rPr lang="fr-FR" b="0" i="0" u="none" strike="noStrike" baseline="0" dirty="0">
                <a:solidFill>
                  <a:srgbClr val="000000"/>
                </a:solidFill>
              </a:rPr>
              <a:t>, toute nouvelle instance du micro-service va être enregistrée auprès d'Eureka: </a:t>
            </a:r>
            <a:r>
              <a:rPr lang="fr-FR" b="1" dirty="0">
                <a:solidFill>
                  <a:schemeClr val="accent6">
                    <a:lumMod val="75000"/>
                  </a:schemeClr>
                </a:solidFill>
              </a:rPr>
              <a:t>@EnableDiscoveryClient</a:t>
            </a:r>
          </a:p>
          <a:p>
            <a:pPr marL="285750" indent="-285750">
              <a:lnSpc>
                <a:spcPct val="150000"/>
              </a:lnSpc>
              <a:buFont typeface="Wingdings" panose="05000000000000000000" pitchFamily="2" charset="2"/>
              <a:buChar char="§"/>
            </a:pPr>
            <a:r>
              <a:rPr lang="fr-FR" b="0" i="0" u="none" strike="noStrike" baseline="0" dirty="0">
                <a:solidFill>
                  <a:srgbClr val="000000"/>
                </a:solidFill>
              </a:rPr>
              <a:t>Le client va consulter ce registre pour trouver les instances disponibles d'un micro-service donné.</a:t>
            </a:r>
          </a:p>
          <a:p>
            <a:pPr marL="285750" indent="-285750">
              <a:lnSpc>
                <a:spcPct val="150000"/>
              </a:lnSpc>
              <a:buFont typeface="Wingdings" panose="05000000000000000000" pitchFamily="2" charset="2"/>
              <a:buChar char="§"/>
            </a:pPr>
            <a:r>
              <a:rPr lang="fr-FR" b="1" dirty="0">
                <a:solidFill>
                  <a:schemeClr val="accent6">
                    <a:lumMod val="75000"/>
                  </a:schemeClr>
                </a:solidFill>
              </a:rPr>
              <a:t>Eureka</a:t>
            </a:r>
            <a:r>
              <a:rPr lang="fr-FR" b="0" i="0" u="none" strike="noStrike" baseline="0" dirty="0">
                <a:solidFill>
                  <a:srgbClr val="000000"/>
                </a:solidFill>
              </a:rPr>
              <a:t> s'occupe également de vérifier régulièrement si chaque instance enregistrée est toujours disponible, afin de mettre à jour son registre en éliminant celles qui n'existent plus.</a:t>
            </a:r>
          </a:p>
        </p:txBody>
      </p:sp>
      <p:sp>
        <p:nvSpPr>
          <p:cNvPr id="9" name="ZoneTexte 8">
            <a:extLst>
              <a:ext uri="{FF2B5EF4-FFF2-40B4-BE49-F238E27FC236}">
                <a16:creationId xmlns:a16="http://schemas.microsoft.com/office/drawing/2014/main" id="{F7C66503-FB75-FA6E-0AF4-336A9988830E}"/>
              </a:ext>
            </a:extLst>
          </p:cNvPr>
          <p:cNvSpPr txBox="1"/>
          <p:nvPr/>
        </p:nvSpPr>
        <p:spPr>
          <a:xfrm>
            <a:off x="847735" y="5051467"/>
            <a:ext cx="6098058" cy="369332"/>
          </a:xfrm>
          <a:prstGeom prst="rect">
            <a:avLst/>
          </a:prstGeom>
          <a:noFill/>
        </p:spPr>
        <p:txBody>
          <a:bodyPr wrap="square">
            <a:spAutoFit/>
          </a:bodyPr>
          <a:lstStyle/>
          <a:p>
            <a:r>
              <a:rPr lang="fr-FR" dirty="0"/>
              <a:t>Spring Cloud Discovery_Eureka_Consul.pdf</a:t>
            </a:r>
          </a:p>
        </p:txBody>
      </p:sp>
    </p:spTree>
    <p:extLst>
      <p:ext uri="{BB962C8B-B14F-4D97-AF65-F5344CB8AC3E}">
        <p14:creationId xmlns:p14="http://schemas.microsoft.com/office/powerpoint/2010/main" val="41088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 7">
            <a:extLst>
              <a:ext uri="{FF2B5EF4-FFF2-40B4-BE49-F238E27FC236}">
                <a16:creationId xmlns:a16="http://schemas.microsoft.com/office/drawing/2014/main" id="{C9983F29-6663-6A90-DF09-826556DF96B3}"/>
              </a:ext>
            </a:extLst>
          </p:cNvPr>
          <p:cNvPicPr>
            <a:picLocks noChangeAspect="1"/>
          </p:cNvPicPr>
          <p:nvPr/>
        </p:nvPicPr>
        <p:blipFill>
          <a:blip r:embed="rId2"/>
          <a:stretch>
            <a:fillRect/>
          </a:stretch>
        </p:blipFill>
        <p:spPr>
          <a:xfrm>
            <a:off x="654756" y="1157287"/>
            <a:ext cx="11130844" cy="3531841"/>
          </a:xfrm>
          <a:prstGeom prst="rect">
            <a:avLst/>
          </a:prstGeom>
          <a:ln>
            <a:solidFill>
              <a:schemeClr val="tx1"/>
            </a:solidFill>
          </a:ln>
        </p:spPr>
      </p:pic>
      <p:sp>
        <p:nvSpPr>
          <p:cNvPr id="10" name="Titre 52">
            <a:extLst>
              <a:ext uri="{FF2B5EF4-FFF2-40B4-BE49-F238E27FC236}">
                <a16:creationId xmlns:a16="http://schemas.microsoft.com/office/drawing/2014/main" id="{2E3B8F2A-E409-5D34-6D8F-FE5C9228C265}"/>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architecture</a:t>
            </a:r>
            <a:r>
              <a:rPr lang="en-US" sz="3200" b="1" dirty="0">
                <a:solidFill>
                  <a:schemeClr val="tx2"/>
                </a:solidFill>
              </a:rPr>
              <a:t> </a:t>
            </a:r>
            <a:r>
              <a:rPr lang="fr-FR" sz="2400" b="1" dirty="0">
                <a:solidFill>
                  <a:schemeClr val="accent6">
                    <a:lumMod val="75000"/>
                  </a:schemeClr>
                </a:solidFill>
                <a:latin typeface="+mn-lt"/>
              </a:rPr>
              <a:t>Service Discovery Eureka</a:t>
            </a:r>
          </a:p>
        </p:txBody>
      </p:sp>
      <p:sp>
        <p:nvSpPr>
          <p:cNvPr id="22" name="ZoneTexte 21">
            <a:extLst>
              <a:ext uri="{FF2B5EF4-FFF2-40B4-BE49-F238E27FC236}">
                <a16:creationId xmlns:a16="http://schemas.microsoft.com/office/drawing/2014/main" id="{C0D927AB-0215-FA95-2B6F-D7C439C73DAD}"/>
              </a:ext>
            </a:extLst>
          </p:cNvPr>
          <p:cNvSpPr txBox="1"/>
          <p:nvPr/>
        </p:nvSpPr>
        <p:spPr>
          <a:xfrm>
            <a:off x="654756" y="4841498"/>
            <a:ext cx="11130843" cy="1200329"/>
          </a:xfrm>
          <a:prstGeom prst="rect">
            <a:avLst/>
          </a:prstGeom>
          <a:noFill/>
          <a:ln>
            <a:solidFill>
              <a:schemeClr val="tx1"/>
            </a:solidFill>
          </a:ln>
        </p:spPr>
        <p:txBody>
          <a:bodyPr wrap="square">
            <a:spAutoFit/>
          </a:bodyPr>
          <a:lstStyle/>
          <a:p>
            <a:pPr marL="342900" indent="-342900">
              <a:buFont typeface="Arial" panose="020B0604020202020204" pitchFamily="34" charset="0"/>
              <a:buChar char="•"/>
            </a:pPr>
            <a:r>
              <a:rPr lang="fr-FR" b="0" i="0" u="none" strike="noStrike" baseline="0" dirty="0">
                <a:solidFill>
                  <a:srgbClr val="000000"/>
                </a:solidFill>
                <a:latin typeface="Calibri" panose="020F0502020204030204" pitchFamily="34" charset="0"/>
              </a:rPr>
              <a:t>Un serveur Eureka ;</a:t>
            </a:r>
          </a:p>
          <a:p>
            <a:pPr marL="285750" indent="-285750">
              <a:buFont typeface="Arial" panose="020B0604020202020204" pitchFamily="34" charset="0"/>
              <a:buChar char="•"/>
            </a:pPr>
            <a:r>
              <a:rPr lang="fr-FR" b="0" i="0" u="none" strike="noStrike" baseline="0" dirty="0">
                <a:solidFill>
                  <a:srgbClr val="000000"/>
                </a:solidFill>
                <a:latin typeface="Calibri" panose="020F0502020204030204" pitchFamily="34" charset="0"/>
              </a:rPr>
              <a:t>Deux instances du micro-service-produit qui s’enregistrent auprès de Eureka ;</a:t>
            </a:r>
          </a:p>
          <a:p>
            <a:pPr marL="285750" indent="-285750">
              <a:buFont typeface="Arial" panose="020B0604020202020204" pitchFamily="34" charset="0"/>
              <a:buChar char="•"/>
            </a:pPr>
            <a:r>
              <a:rPr lang="fr-FR" b="0" i="0" u="none" strike="noStrike" baseline="0" dirty="0">
                <a:solidFill>
                  <a:srgbClr val="000000"/>
                </a:solidFill>
                <a:latin typeface="Calibri" panose="020F0502020204030204" pitchFamily="34" charset="0"/>
              </a:rPr>
              <a:t>Remarquer que Eureka Server s’enregistre lui-même auprès de &gt;Spring cloud config Server à l’instar des autres micro-services applicatifs (Produit, commande, client),</a:t>
            </a:r>
          </a:p>
        </p:txBody>
      </p:sp>
    </p:spTree>
    <p:extLst>
      <p:ext uri="{BB962C8B-B14F-4D97-AF65-F5344CB8AC3E}">
        <p14:creationId xmlns:p14="http://schemas.microsoft.com/office/powerpoint/2010/main" val="412424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2">
            <a:extLst>
              <a:ext uri="{FF2B5EF4-FFF2-40B4-BE49-F238E27FC236}">
                <a16:creationId xmlns:a16="http://schemas.microsoft.com/office/drawing/2014/main" id="{2E3B8F2A-E409-5D34-6D8F-FE5C9228C265}"/>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server</a:t>
            </a:r>
          </a:p>
        </p:txBody>
      </p:sp>
      <p:sp>
        <p:nvSpPr>
          <p:cNvPr id="3" name="ZoneTexte 2">
            <a:extLst>
              <a:ext uri="{FF2B5EF4-FFF2-40B4-BE49-F238E27FC236}">
                <a16:creationId xmlns:a16="http://schemas.microsoft.com/office/drawing/2014/main" id="{5F1A995F-DE47-2ECD-D4C9-E70B2955342B}"/>
              </a:ext>
            </a:extLst>
          </p:cNvPr>
          <p:cNvSpPr txBox="1"/>
          <p:nvPr/>
        </p:nvSpPr>
        <p:spPr>
          <a:xfrm>
            <a:off x="666043" y="1033690"/>
            <a:ext cx="8895645" cy="3323987"/>
          </a:xfrm>
          <a:prstGeom prst="rect">
            <a:avLst/>
          </a:prstGeom>
          <a:noFill/>
        </p:spPr>
        <p:txBody>
          <a:bodyPr wrap="square">
            <a:spAutoFit/>
          </a:bodyPr>
          <a:lstStyle/>
          <a:p>
            <a:pPr marL="285750" indent="-285750">
              <a:buFont typeface="Arial" panose="020B0604020202020204" pitchFamily="34" charset="0"/>
              <a:buChar char="•"/>
            </a:pPr>
            <a:r>
              <a:rPr lang="fr-FR" sz="1600" b="0" i="0" u="none" strike="noStrike" baseline="0" dirty="0">
                <a:solidFill>
                  <a:srgbClr val="000000"/>
                </a:solidFill>
              </a:rPr>
              <a:t>Dans le fichier </a:t>
            </a:r>
            <a:r>
              <a:rPr lang="fr-FR" sz="1600" b="1" i="0" u="none" strike="noStrike" baseline="0" dirty="0">
                <a:solidFill>
                  <a:srgbClr val="7030A0"/>
                </a:solidFill>
              </a:rPr>
              <a:t>pom.xml</a:t>
            </a:r>
            <a:r>
              <a:rPr lang="fr-FR" sz="1600" b="0" i="0" u="none" strike="noStrike" baseline="0" dirty="0">
                <a:solidFill>
                  <a:srgbClr val="000000"/>
                </a:solidFill>
              </a:rPr>
              <a:t>, ajouter la dépendance</a:t>
            </a:r>
          </a:p>
          <a:p>
            <a:pPr marL="285750" indent="-285750">
              <a:buFont typeface="Arial" panose="020B0604020202020204" pitchFamily="34" charset="0"/>
              <a:buChar char="•"/>
            </a:pPr>
            <a:endParaRPr lang="fr-FR" sz="1600" dirty="0">
              <a:solidFill>
                <a:srgbClr val="000000"/>
              </a:solidFill>
            </a:endParaRPr>
          </a:p>
          <a:p>
            <a:pPr marL="285750" indent="-285750">
              <a:buFont typeface="Arial" panose="020B0604020202020204" pitchFamily="34" charset="0"/>
              <a:buChar char="•"/>
            </a:pPr>
            <a:endParaRPr lang="fr-FR" sz="1600" b="0" i="0" u="none" strike="noStrike" baseline="0" dirty="0">
              <a:solidFill>
                <a:srgbClr val="000000"/>
              </a:solidFill>
            </a:endParaRPr>
          </a:p>
          <a:p>
            <a:pPr marL="285750" indent="-285750">
              <a:buFont typeface="Arial" panose="020B0604020202020204" pitchFamily="34" charset="0"/>
              <a:buChar char="•"/>
            </a:pPr>
            <a:endParaRPr lang="fr-FR" sz="1600" dirty="0">
              <a:solidFill>
                <a:srgbClr val="000000"/>
              </a:solidFill>
            </a:endParaRPr>
          </a:p>
          <a:p>
            <a:pPr marL="285750" indent="-285750">
              <a:buFont typeface="Arial" panose="020B0604020202020204" pitchFamily="34" charset="0"/>
              <a:buChar char="•"/>
            </a:pPr>
            <a:endParaRPr lang="fr-FR" sz="1600" b="0" i="0" u="none" strike="noStrike" baseline="0" dirty="0">
              <a:solidFill>
                <a:srgbClr val="000000"/>
              </a:solidFill>
            </a:endParaRPr>
          </a:p>
          <a:p>
            <a:pPr marL="285750" indent="-285750">
              <a:buFont typeface="Arial" panose="020B0604020202020204" pitchFamily="34" charset="0"/>
              <a:buChar char="•"/>
            </a:pPr>
            <a:endParaRPr lang="fr-FR" sz="1600" dirty="0">
              <a:solidFill>
                <a:srgbClr val="000000"/>
              </a:solidFill>
            </a:endParaRPr>
          </a:p>
          <a:p>
            <a:pPr algn="l"/>
            <a:endParaRPr lang="fr-FR" sz="16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fr-FR" sz="1600" b="0" i="0" u="none" strike="noStrike" baseline="0" dirty="0">
                <a:solidFill>
                  <a:srgbClr val="000000"/>
                </a:solidFill>
                <a:latin typeface="Calibri" panose="020F0502020204030204" pitchFamily="34" charset="0"/>
              </a:rPr>
              <a:t>Le fichier </a:t>
            </a:r>
            <a:r>
              <a:rPr lang="fr-FR" sz="1600" b="1" i="0" u="none" strike="noStrike" baseline="0" dirty="0">
                <a:solidFill>
                  <a:srgbClr val="7030A0"/>
                </a:solidFill>
                <a:latin typeface="Calibri" panose="020F0502020204030204" pitchFamily="34" charset="0"/>
              </a:rPr>
              <a:t>« </a:t>
            </a:r>
            <a:r>
              <a:rPr lang="fr-FR" sz="1600" b="1" i="0" u="none" strike="noStrike" baseline="0" dirty="0" err="1">
                <a:solidFill>
                  <a:srgbClr val="7030A0"/>
                </a:solidFill>
                <a:latin typeface="Calibri" panose="020F0502020204030204" pitchFamily="34" charset="0"/>
              </a:rPr>
              <a:t>bootstrap.properties</a:t>
            </a:r>
            <a:r>
              <a:rPr lang="fr-FR" sz="1600" b="1" i="0" u="none" strike="noStrike" baseline="0" dirty="0">
                <a:solidFill>
                  <a:srgbClr val="7030A0"/>
                </a:solidFill>
                <a:latin typeface="Calibri" panose="020F0502020204030204" pitchFamily="34" charset="0"/>
              </a:rPr>
              <a:t> </a:t>
            </a:r>
            <a:r>
              <a:rPr lang="fr-FR" sz="1600" b="0" i="0" u="none" strike="noStrike" baseline="0" dirty="0">
                <a:solidFill>
                  <a:srgbClr val="000000"/>
                </a:solidFill>
                <a:latin typeface="Calibri" panose="020F0502020204030204" pitchFamily="34" charset="0"/>
              </a:rPr>
              <a:t>» du projet du « </a:t>
            </a:r>
            <a:r>
              <a:rPr lang="fr-FR" sz="1600" b="0" i="0" u="none" strike="noStrike" baseline="0" dirty="0" err="1">
                <a:solidFill>
                  <a:srgbClr val="000000"/>
                </a:solidFill>
                <a:latin typeface="Calibri" panose="020F0502020204030204" pitchFamily="34" charset="0"/>
              </a:rPr>
              <a:t>eurekaserver</a:t>
            </a:r>
            <a:r>
              <a:rPr lang="fr-FR" sz="16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endParaRPr lang="fr-FR" sz="160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6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600" dirty="0">
              <a:solidFill>
                <a:srgbClr val="000000"/>
              </a:solidFill>
              <a:latin typeface="Calibri" panose="020F0502020204030204" pitchFamily="34" charset="0"/>
            </a:endParaRPr>
          </a:p>
          <a:p>
            <a:endParaRPr lang="fr-FR" sz="1600" dirty="0">
              <a:solidFill>
                <a:srgbClr val="000000"/>
              </a:solidFill>
              <a:latin typeface="Calibri" panose="020F0502020204030204" pitchFamily="34" charset="0"/>
            </a:endParaRPr>
          </a:p>
          <a:p>
            <a:pPr marL="285750" indent="-285750" algn="l">
              <a:buFont typeface="Arial" panose="020B0604020202020204" pitchFamily="34" charset="0"/>
              <a:buChar char="•"/>
            </a:pPr>
            <a:r>
              <a:rPr lang="fr-FR" sz="1600" b="0" i="0" u="none" strike="noStrike" baseline="0" dirty="0">
                <a:solidFill>
                  <a:srgbClr val="000000"/>
                </a:solidFill>
                <a:latin typeface="Calibri" panose="020F0502020204030204" pitchFamily="34" charset="0"/>
              </a:rPr>
              <a:t>Le fichier </a:t>
            </a:r>
            <a:r>
              <a:rPr lang="fr-FR"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eureka-server.properties</a:t>
            </a:r>
            <a:r>
              <a:rPr lang="fr-FR" sz="1800" b="0" i="0" u="none" strike="noStrike" baseline="0" dirty="0">
                <a:solidFill>
                  <a:srgbClr val="000000"/>
                </a:solidFill>
                <a:latin typeface="Calibri" panose="020F0502020204030204" pitchFamily="34" charset="0"/>
              </a:rPr>
              <a:t>» qui sera synchronisé avec </a:t>
            </a:r>
            <a:r>
              <a:rPr lang="fr-FR" sz="1800" b="0" i="0" u="none" strike="noStrike" baseline="0" dirty="0" err="1">
                <a:solidFill>
                  <a:srgbClr val="000000"/>
                </a:solidFill>
                <a:latin typeface="Calibri" panose="020F0502020204030204" pitchFamily="34" charset="0"/>
              </a:rPr>
              <a:t>Github</a:t>
            </a:r>
            <a:r>
              <a:rPr lang="fr-FR" sz="1800" b="0" i="0" u="none" strike="noStrike" baseline="0" dirty="0">
                <a:solidFill>
                  <a:srgbClr val="000000"/>
                </a:solidFill>
                <a:latin typeface="Calibri" panose="020F0502020204030204" pitchFamily="34" charset="0"/>
              </a:rPr>
              <a:t> </a:t>
            </a:r>
          </a:p>
        </p:txBody>
      </p:sp>
      <p:sp>
        <p:nvSpPr>
          <p:cNvPr id="5" name="ZoneTexte 4">
            <a:extLst>
              <a:ext uri="{FF2B5EF4-FFF2-40B4-BE49-F238E27FC236}">
                <a16:creationId xmlns:a16="http://schemas.microsoft.com/office/drawing/2014/main" id="{D2C31B31-E34E-C398-0AB5-27F907D7EA77}"/>
              </a:ext>
            </a:extLst>
          </p:cNvPr>
          <p:cNvSpPr txBox="1"/>
          <p:nvPr/>
        </p:nvSpPr>
        <p:spPr>
          <a:xfrm>
            <a:off x="1585937" y="1451378"/>
            <a:ext cx="7727396" cy="954107"/>
          </a:xfrm>
          <a:prstGeom prst="rect">
            <a:avLst/>
          </a:prstGeom>
          <a:noFill/>
          <a:ln>
            <a:solidFill>
              <a:schemeClr val="tx1"/>
            </a:solidFill>
          </a:ln>
        </p:spPr>
        <p:txBody>
          <a:bodyPr wrap="square">
            <a:spAutoFit/>
          </a:bodyPr>
          <a:lstStyle/>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dependency</a:t>
            </a:r>
            <a:r>
              <a:rPr lang="fr-FR" sz="1400" b="0" i="0" u="none" strike="noStrike" baseline="0" dirty="0">
                <a:solidFill>
                  <a:srgbClr val="000000"/>
                </a:solidFill>
                <a:latin typeface="Consolas" panose="020B0609020204030204" pitchFamily="49" charset="0"/>
              </a:rPr>
              <a:t>&gt; </a:t>
            </a:r>
          </a:p>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groupId</a:t>
            </a:r>
            <a:r>
              <a:rPr lang="fr-FR" sz="1400" b="0" i="0" u="none" strike="noStrike" baseline="0" dirty="0">
                <a:solidFill>
                  <a:srgbClr val="000000"/>
                </a:solidFill>
                <a:latin typeface="Consolas" panose="020B0609020204030204" pitchFamily="49" charset="0"/>
              </a:rPr>
              <a:t>&gt;</a:t>
            </a:r>
            <a:r>
              <a:rPr lang="fr-FR" sz="1400" b="0" i="0" u="none" strike="noStrike" baseline="0" dirty="0" err="1">
                <a:solidFill>
                  <a:srgbClr val="000000"/>
                </a:solidFill>
                <a:latin typeface="Consolas" panose="020B0609020204030204" pitchFamily="49" charset="0"/>
              </a:rPr>
              <a:t>org.springframework.cloud</a:t>
            </a:r>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groupId</a:t>
            </a:r>
            <a:r>
              <a:rPr lang="fr-FR" sz="1400" b="0" i="0" u="none" strike="noStrike" baseline="0" dirty="0">
                <a:solidFill>
                  <a:srgbClr val="000000"/>
                </a:solidFill>
                <a:latin typeface="Consolas" panose="020B0609020204030204" pitchFamily="49" charset="0"/>
              </a:rPr>
              <a:t>&gt; </a:t>
            </a:r>
          </a:p>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artifactId</a:t>
            </a:r>
            <a:r>
              <a:rPr lang="fr-FR" sz="1400" b="0" i="0" u="none" strike="noStrike" baseline="0" dirty="0">
                <a:solidFill>
                  <a:srgbClr val="000000"/>
                </a:solidFill>
                <a:latin typeface="Consolas" panose="020B0609020204030204" pitchFamily="49" charset="0"/>
              </a:rPr>
              <a:t>&gt;</a:t>
            </a:r>
            <a:r>
              <a:rPr lang="fr-FR" sz="1400" b="0" i="0" u="none" strike="noStrike" baseline="0" dirty="0" err="1">
                <a:solidFill>
                  <a:srgbClr val="000000"/>
                </a:solidFill>
                <a:latin typeface="Consolas" panose="020B0609020204030204" pitchFamily="49" charset="0"/>
              </a:rPr>
              <a:t>spring</a:t>
            </a:r>
            <a:r>
              <a:rPr lang="fr-FR" sz="1400" b="0" i="0" u="none" strike="noStrike" baseline="0" dirty="0">
                <a:solidFill>
                  <a:srgbClr val="000000"/>
                </a:solidFill>
                <a:latin typeface="Consolas" panose="020B0609020204030204" pitchFamily="49" charset="0"/>
              </a:rPr>
              <a:t>-cloud-starter-</a:t>
            </a:r>
            <a:r>
              <a:rPr lang="fr-FR" sz="1400" b="0" i="0" u="none" strike="noStrike" baseline="0" dirty="0" err="1">
                <a:solidFill>
                  <a:srgbClr val="000000"/>
                </a:solidFill>
                <a:latin typeface="Consolas" panose="020B0609020204030204" pitchFamily="49" charset="0"/>
              </a:rPr>
              <a:t>netflix</a:t>
            </a:r>
            <a:r>
              <a:rPr lang="fr-FR" sz="1400" b="0" i="0" u="none" strike="noStrike" baseline="0" dirty="0">
                <a:solidFill>
                  <a:srgbClr val="000000"/>
                </a:solidFill>
                <a:latin typeface="Consolas" panose="020B0609020204030204" pitchFamily="49" charset="0"/>
              </a:rPr>
              <a:t>-</a:t>
            </a:r>
            <a:r>
              <a:rPr lang="fr-FR" sz="1400" b="0" i="0" u="none" strike="noStrike" baseline="0" dirty="0" err="1">
                <a:solidFill>
                  <a:srgbClr val="000000"/>
                </a:solidFill>
                <a:latin typeface="Consolas" panose="020B0609020204030204" pitchFamily="49" charset="0"/>
              </a:rPr>
              <a:t>eureka</a:t>
            </a:r>
            <a:r>
              <a:rPr lang="fr-FR" sz="1400" b="0" i="0" u="none" strike="noStrike" baseline="0" dirty="0">
                <a:solidFill>
                  <a:srgbClr val="000000"/>
                </a:solidFill>
                <a:latin typeface="Consolas" panose="020B0609020204030204" pitchFamily="49" charset="0"/>
              </a:rPr>
              <a:t>-server&lt;/</a:t>
            </a:r>
            <a:r>
              <a:rPr lang="fr-FR" sz="1400" b="0" i="0" u="none" strike="noStrike" baseline="0" dirty="0" err="1">
                <a:solidFill>
                  <a:srgbClr val="000000"/>
                </a:solidFill>
                <a:latin typeface="Consolas" panose="020B0609020204030204" pitchFamily="49" charset="0"/>
              </a:rPr>
              <a:t>artifactId</a:t>
            </a:r>
            <a:r>
              <a:rPr lang="fr-FR" sz="1400" b="0" i="0" u="none" strike="noStrike" baseline="0" dirty="0">
                <a:solidFill>
                  <a:srgbClr val="000000"/>
                </a:solidFill>
                <a:latin typeface="Consolas" panose="020B0609020204030204" pitchFamily="49" charset="0"/>
              </a:rPr>
              <a:t>&gt; </a:t>
            </a:r>
          </a:p>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dependency</a:t>
            </a:r>
            <a:r>
              <a:rPr lang="fr-FR" sz="1400" b="0" i="0" u="none" strike="noStrike" baseline="0" dirty="0">
                <a:solidFill>
                  <a:srgbClr val="000000"/>
                </a:solidFill>
                <a:latin typeface="Consolas" panose="020B0609020204030204" pitchFamily="49" charset="0"/>
              </a:rPr>
              <a:t>&gt; </a:t>
            </a:r>
            <a:endParaRPr lang="fr-FR" sz="1400" dirty="0"/>
          </a:p>
        </p:txBody>
      </p:sp>
      <p:sp>
        <p:nvSpPr>
          <p:cNvPr id="16" name="ZoneTexte 15">
            <a:extLst>
              <a:ext uri="{FF2B5EF4-FFF2-40B4-BE49-F238E27FC236}">
                <a16:creationId xmlns:a16="http://schemas.microsoft.com/office/drawing/2014/main" id="{B5B3D151-3A4B-7868-F545-ECD119AFDAD1}"/>
              </a:ext>
            </a:extLst>
          </p:cNvPr>
          <p:cNvSpPr txBox="1"/>
          <p:nvPr/>
        </p:nvSpPr>
        <p:spPr>
          <a:xfrm>
            <a:off x="1585936" y="3093368"/>
            <a:ext cx="7727397" cy="861774"/>
          </a:xfrm>
          <a:prstGeom prst="rect">
            <a:avLst/>
          </a:prstGeom>
          <a:noFill/>
          <a:ln>
            <a:solidFill>
              <a:schemeClr val="tx1"/>
            </a:solidFill>
          </a:ln>
        </p:spPr>
        <p:txBody>
          <a:bodyPr wrap="square">
            <a:spAutoFit/>
          </a:bodyPr>
          <a:lstStyle/>
          <a:p>
            <a:r>
              <a:rPr lang="fr-FR" sz="1600" b="0" i="0" u="none" strike="noStrike" baseline="0" dirty="0">
                <a:solidFill>
                  <a:srgbClr val="000000"/>
                </a:solidFill>
                <a:latin typeface="Consolas" panose="020B0609020204030204" pitchFamily="49" charset="0"/>
              </a:rPr>
              <a:t>spring.application.name=</a:t>
            </a:r>
            <a:r>
              <a:rPr lang="fr-FR" sz="1600" b="1" i="0" u="none" strike="noStrike" baseline="0" dirty="0" err="1">
                <a:solidFill>
                  <a:schemeClr val="accent5">
                    <a:lumMod val="75000"/>
                  </a:schemeClr>
                </a:solidFill>
                <a:latin typeface="Consolas" panose="020B0609020204030204" pitchFamily="49" charset="0"/>
              </a:rPr>
              <a:t>eureka</a:t>
            </a:r>
            <a:r>
              <a:rPr lang="fr-FR" sz="1600" b="1" i="0" u="none" strike="noStrike" baseline="0" dirty="0">
                <a:solidFill>
                  <a:schemeClr val="accent5">
                    <a:lumMod val="75000"/>
                  </a:schemeClr>
                </a:solidFill>
                <a:latin typeface="Consolas" panose="020B0609020204030204" pitchFamily="49" charset="0"/>
              </a:rPr>
              <a:t>-server</a:t>
            </a:r>
            <a:r>
              <a:rPr lang="fr-FR" sz="1600" b="0" i="0" u="none" strike="noStrike" baseline="0" dirty="0">
                <a:solidFill>
                  <a:srgbClr val="000000"/>
                </a:solidFill>
                <a:latin typeface="Consolas" panose="020B0609020204030204" pitchFamily="49" charset="0"/>
              </a:rPr>
              <a:t> </a:t>
            </a:r>
          </a:p>
          <a:p>
            <a:r>
              <a:rPr lang="fr-FR" sz="1600" b="0" i="0" u="none" strike="noStrike" baseline="0" dirty="0" err="1">
                <a:solidFill>
                  <a:srgbClr val="000000"/>
                </a:solidFill>
                <a:latin typeface="Consolas" panose="020B0609020204030204" pitchFamily="49" charset="0"/>
              </a:rPr>
              <a:t>spring.cloud.config.uri</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http://localhost:9101 </a:t>
            </a:r>
          </a:p>
          <a:p>
            <a:r>
              <a:rPr lang="fr-FR" sz="1600" b="0" i="0" u="none" strike="noStrike" baseline="0" dirty="0" err="1">
                <a:solidFill>
                  <a:srgbClr val="000000"/>
                </a:solidFill>
                <a:latin typeface="Consolas" panose="020B0609020204030204" pitchFamily="49" charset="0"/>
              </a:rPr>
              <a:t>management.endpoints.web.exposure.include</a:t>
            </a:r>
            <a:r>
              <a:rPr lang="fr-FR" sz="1600" b="0" i="0" u="none" strike="noStrike" baseline="0" dirty="0">
                <a:solidFill>
                  <a:srgbClr val="000000"/>
                </a:solidFill>
                <a:latin typeface="Consolas" panose="020B0609020204030204" pitchFamily="49" charset="0"/>
              </a:rPr>
              <a:t>=</a:t>
            </a:r>
            <a:r>
              <a:rPr lang="fr-FR" sz="1600" b="1" dirty="0" err="1">
                <a:solidFill>
                  <a:schemeClr val="accent5">
                    <a:lumMod val="75000"/>
                  </a:schemeClr>
                </a:solidFill>
                <a:latin typeface="Consolas" panose="020B0609020204030204" pitchFamily="49" charset="0"/>
              </a:rPr>
              <a:t>refresh</a:t>
            </a:r>
            <a:r>
              <a:rPr lang="fr-FR" sz="1600" b="1" dirty="0">
                <a:solidFill>
                  <a:schemeClr val="accent5">
                    <a:lumMod val="75000"/>
                  </a:schemeClr>
                </a:solidFill>
                <a:latin typeface="Consolas" panose="020B0609020204030204" pitchFamily="49" charset="0"/>
              </a:rPr>
              <a:t> 	</a:t>
            </a:r>
          </a:p>
        </p:txBody>
      </p:sp>
      <p:sp>
        <p:nvSpPr>
          <p:cNvPr id="24" name="ZoneTexte 23">
            <a:extLst>
              <a:ext uri="{FF2B5EF4-FFF2-40B4-BE49-F238E27FC236}">
                <a16:creationId xmlns:a16="http://schemas.microsoft.com/office/drawing/2014/main" id="{023161D3-A7C3-6FFF-579D-1E8600C1BDD2}"/>
              </a:ext>
            </a:extLst>
          </p:cNvPr>
          <p:cNvSpPr txBox="1"/>
          <p:nvPr/>
        </p:nvSpPr>
        <p:spPr>
          <a:xfrm>
            <a:off x="1585936" y="4427581"/>
            <a:ext cx="7727397" cy="2062103"/>
          </a:xfrm>
          <a:prstGeom prst="rect">
            <a:avLst/>
          </a:prstGeom>
          <a:noFill/>
          <a:ln>
            <a:solidFill>
              <a:schemeClr val="tx1"/>
            </a:solidFill>
          </a:ln>
        </p:spPr>
        <p:txBody>
          <a:bodyPr wrap="square">
            <a:spAutoFit/>
          </a:bodyPr>
          <a:lstStyle/>
          <a:p>
            <a:r>
              <a:rPr lang="fr-FR" sz="1600" b="0" i="0" u="none" strike="noStrike" baseline="0" dirty="0" err="1">
                <a:solidFill>
                  <a:srgbClr val="000000"/>
                </a:solidFill>
                <a:latin typeface="Consolas" panose="020B0609020204030204" pitchFamily="49" charset="0"/>
              </a:rPr>
              <a:t>server.port</a:t>
            </a:r>
            <a:r>
              <a:rPr lang="fr-FR" sz="1600" b="0" i="0" u="none" strike="noStrike" baseline="0" dirty="0">
                <a:solidFill>
                  <a:srgbClr val="000000"/>
                </a:solidFill>
                <a:latin typeface="Consolas" panose="020B0609020204030204" pitchFamily="49" charset="0"/>
              </a:rPr>
              <a:t>= </a:t>
            </a:r>
            <a:r>
              <a:rPr lang="fr-FR" sz="1600" b="1" dirty="0">
                <a:solidFill>
                  <a:schemeClr val="accent5">
                    <a:lumMod val="75000"/>
                  </a:schemeClr>
                </a:solidFill>
                <a:latin typeface="Consolas" panose="020B0609020204030204" pitchFamily="49" charset="0"/>
              </a:rPr>
              <a:t>9102</a:t>
            </a:r>
            <a:r>
              <a:rPr lang="fr-FR" sz="1600" b="0" i="0" u="none" strike="noStrike" baseline="0" dirty="0">
                <a:solidFill>
                  <a:srgbClr val="000000"/>
                </a:solidFill>
                <a:latin typeface="Consolas" panose="020B0609020204030204" pitchFamily="49" charset="0"/>
              </a:rPr>
              <a:t> </a:t>
            </a:r>
          </a:p>
          <a:p>
            <a:r>
              <a:rPr lang="fr-FR" sz="1600" b="0" i="0" u="none" strike="noStrike" baseline="0" dirty="0">
                <a:solidFill>
                  <a:srgbClr val="000000"/>
                </a:solidFill>
                <a:latin typeface="Consolas" panose="020B0609020204030204" pitchFamily="49" charset="0"/>
              </a:rPr>
              <a:t>spring.application.name=</a:t>
            </a:r>
            <a:r>
              <a:rPr lang="fr-FR" sz="1600" b="1" dirty="0" err="1">
                <a:solidFill>
                  <a:schemeClr val="accent5">
                    <a:lumMod val="75000"/>
                  </a:schemeClr>
                </a:solidFill>
                <a:latin typeface="Consolas" panose="020B0609020204030204" pitchFamily="49" charset="0"/>
              </a:rPr>
              <a:t>eureka</a:t>
            </a:r>
            <a:r>
              <a:rPr lang="fr-FR" sz="1600" b="1" dirty="0">
                <a:solidFill>
                  <a:schemeClr val="accent5">
                    <a:lumMod val="75000"/>
                  </a:schemeClr>
                </a:solidFill>
                <a:latin typeface="Consolas" panose="020B0609020204030204" pitchFamily="49" charset="0"/>
              </a:rPr>
              <a:t>-server</a:t>
            </a:r>
            <a:r>
              <a:rPr lang="fr-FR" sz="1600" b="0" i="0" u="none" strike="noStrike" baseline="0" dirty="0">
                <a:solidFill>
                  <a:srgbClr val="000000"/>
                </a:solidFill>
                <a:latin typeface="Consolas" panose="020B0609020204030204" pitchFamily="49" charset="0"/>
              </a:rPr>
              <a:t> </a:t>
            </a:r>
          </a:p>
          <a:p>
            <a:r>
              <a:rPr lang="fr-FR" sz="1600" b="0" i="0" u="none" strike="noStrike" baseline="0" dirty="0">
                <a:solidFill>
                  <a:schemeClr val="accent6">
                    <a:lumMod val="75000"/>
                  </a:schemeClr>
                </a:solidFill>
                <a:latin typeface="Consolas" panose="020B0609020204030204" pitchFamily="49" charset="0"/>
              </a:rPr>
              <a:t># Single </a:t>
            </a:r>
            <a:r>
              <a:rPr lang="fr-FR" sz="1600" b="0" i="0" u="none" strike="noStrike" baseline="0" dirty="0" err="1">
                <a:solidFill>
                  <a:schemeClr val="accent6">
                    <a:lumMod val="75000"/>
                  </a:schemeClr>
                </a:solidFill>
                <a:latin typeface="Consolas" panose="020B0609020204030204" pitchFamily="49" charset="0"/>
              </a:rPr>
              <a:t>eureka</a:t>
            </a:r>
            <a:r>
              <a:rPr lang="fr-FR" sz="1600" b="0" i="0" u="none" strike="noStrike" baseline="0" dirty="0">
                <a:solidFill>
                  <a:schemeClr val="accent6">
                    <a:lumMod val="75000"/>
                  </a:schemeClr>
                </a:solidFill>
                <a:latin typeface="Consolas" panose="020B0609020204030204" pitchFamily="49" charset="0"/>
              </a:rPr>
              <a:t> mode, and note Cluster mode </a:t>
            </a:r>
          </a:p>
          <a:p>
            <a:r>
              <a:rPr lang="fr-FR" sz="1600" b="0" i="0" u="none" strike="noStrike" baseline="0" dirty="0" err="1">
                <a:solidFill>
                  <a:srgbClr val="000000"/>
                </a:solidFill>
                <a:latin typeface="Consolas" panose="020B0609020204030204" pitchFamily="49" charset="0"/>
              </a:rPr>
              <a:t>eureka.client.registerWithEureka</a:t>
            </a:r>
            <a:r>
              <a:rPr lang="fr-FR" sz="1600" b="0" i="0" u="none" strike="noStrike" baseline="0" dirty="0">
                <a:solidFill>
                  <a:srgbClr val="000000"/>
                </a:solidFill>
                <a:latin typeface="Consolas" panose="020B0609020204030204" pitchFamily="49" charset="0"/>
              </a:rPr>
              <a:t>=</a:t>
            </a:r>
            <a:r>
              <a:rPr lang="fr-FR" sz="1600" b="1" i="0" u="none" strike="noStrike" baseline="0" dirty="0">
                <a:solidFill>
                  <a:schemeClr val="accent5">
                    <a:lumMod val="75000"/>
                  </a:schemeClr>
                </a:solidFill>
                <a:latin typeface="Consolas" panose="020B0609020204030204" pitchFamily="49" charset="0"/>
              </a:rPr>
              <a:t>false</a:t>
            </a:r>
            <a:r>
              <a:rPr lang="fr-FR" sz="1600" b="0" i="0" u="none" strike="noStrike" baseline="0" dirty="0">
                <a:solidFill>
                  <a:srgbClr val="000000"/>
                </a:solidFill>
                <a:latin typeface="Consolas" panose="020B0609020204030204" pitchFamily="49" charset="0"/>
              </a:rPr>
              <a:t> </a:t>
            </a:r>
          </a:p>
          <a:p>
            <a:r>
              <a:rPr lang="fr-FR" sz="1600" b="0" i="0" u="none" strike="noStrike" baseline="0" dirty="0" err="1">
                <a:solidFill>
                  <a:srgbClr val="000000"/>
                </a:solidFill>
                <a:latin typeface="Consolas" panose="020B0609020204030204" pitchFamily="49" charset="0"/>
              </a:rPr>
              <a:t>eureka.client.fetchRegistry</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false</a:t>
            </a:r>
            <a:r>
              <a:rPr lang="fr-FR" sz="1600" b="0" i="0" u="none" strike="noStrike" baseline="0" dirty="0">
                <a:solidFill>
                  <a:srgbClr val="000000"/>
                </a:solidFill>
                <a:latin typeface="Consolas" panose="020B0609020204030204" pitchFamily="49" charset="0"/>
              </a:rPr>
              <a:t> </a:t>
            </a:r>
          </a:p>
          <a:p>
            <a:r>
              <a:rPr lang="fr-FR" sz="1600" b="0" i="0" u="none" strike="noStrike" baseline="0" dirty="0" err="1">
                <a:solidFill>
                  <a:srgbClr val="000000"/>
                </a:solidFill>
                <a:latin typeface="Consolas" panose="020B0609020204030204" pitchFamily="49" charset="0"/>
              </a:rPr>
              <a:t>spring.cloud.config.import-check.enabled</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false</a:t>
            </a:r>
            <a:r>
              <a:rPr lang="fr-FR" sz="1600" b="0" i="0" u="none" strike="noStrike" baseline="0" dirty="0">
                <a:solidFill>
                  <a:srgbClr val="000000"/>
                </a:solidFill>
                <a:latin typeface="Consolas" panose="020B0609020204030204" pitchFamily="49" charset="0"/>
              </a:rPr>
              <a:t> </a:t>
            </a:r>
          </a:p>
          <a:p>
            <a:r>
              <a:rPr lang="en-US" sz="1600" dirty="0">
                <a:solidFill>
                  <a:schemeClr val="accent6">
                    <a:lumMod val="75000"/>
                  </a:schemeClr>
                </a:solidFill>
                <a:latin typeface="Consolas" panose="020B0609020204030204" pitchFamily="49" charset="0"/>
              </a:rPr>
              <a:t>#To avoid eureka server Connect to localhost:8761 timed out </a:t>
            </a:r>
          </a:p>
          <a:p>
            <a:r>
              <a:rPr lang="fr-FR" sz="1600" b="0" i="0" u="none" strike="noStrike" baseline="0" dirty="0" err="1">
                <a:solidFill>
                  <a:srgbClr val="000000"/>
                </a:solidFill>
                <a:latin typeface="Consolas" panose="020B0609020204030204" pitchFamily="49" charset="0"/>
              </a:rPr>
              <a:t>eureka.server.maxThreadsForPeerReplication</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0</a:t>
            </a:r>
            <a:r>
              <a:rPr lang="fr-FR" sz="1600" b="0" i="0" u="none" strike="noStrike" baseline="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9682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4">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6">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18">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33" name="Freeform: Shape 19">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0">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1">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2">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ZoneTexte 2">
            <a:extLst>
              <a:ext uri="{FF2B5EF4-FFF2-40B4-BE49-F238E27FC236}">
                <a16:creationId xmlns:a16="http://schemas.microsoft.com/office/drawing/2014/main" id="{5F1A995F-DE47-2ECD-D4C9-E70B2955342B}"/>
              </a:ext>
            </a:extLst>
          </p:cNvPr>
          <p:cNvSpPr txBox="1"/>
          <p:nvPr/>
        </p:nvSpPr>
        <p:spPr>
          <a:xfrm>
            <a:off x="553157" y="1055402"/>
            <a:ext cx="5091288" cy="42344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fr-FR" sz="1600" b="0" i="0" u="none" strike="noStrike" baseline="0" dirty="0">
                <a:solidFill>
                  <a:schemeClr val="tx2"/>
                </a:solidFill>
              </a:rPr>
              <a:t>La Classe principale </a:t>
            </a:r>
            <a:r>
              <a:rPr lang="fr-FR" sz="1600" b="0" i="0" u="none" strike="noStrike" baseline="0" dirty="0" err="1">
                <a:solidFill>
                  <a:schemeClr val="tx2"/>
                </a:solidFill>
              </a:rPr>
              <a:t>EurekaserverApplication</a:t>
            </a:r>
            <a:r>
              <a:rPr lang="fr-FR" sz="1600" b="0" i="0" u="none" strike="noStrike" baseline="0" dirty="0">
                <a:solidFill>
                  <a:schemeClr val="tx2"/>
                </a:solidFill>
              </a:rPr>
              <a:t> </a:t>
            </a:r>
          </a:p>
          <a:p>
            <a:pPr marL="285750" indent="-228600" defTabSz="914400">
              <a:lnSpc>
                <a:spcPct val="90000"/>
              </a:lnSpc>
              <a:spcAft>
                <a:spcPts val="600"/>
              </a:spcAft>
              <a:buFont typeface="Arial" panose="020B0604020202020204" pitchFamily="34" charset="0"/>
              <a:buChar char="•"/>
            </a:pPr>
            <a:endParaRPr lang="fr-FR" sz="1600" b="0" i="0" u="none" strike="noStrike" baseline="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b="0" i="0" u="none" strike="noStrike" baseline="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b="0" i="0" u="none" strike="noStrike" baseline="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dirty="0">
              <a:solidFill>
                <a:schemeClr val="tx2"/>
              </a:solidFill>
            </a:endParaRPr>
          </a:p>
        </p:txBody>
      </p:sp>
      <p:grpSp>
        <p:nvGrpSpPr>
          <p:cNvPr id="25" name="Group 24">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6" name="Freeform: Shape 25">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52">
            <a:extLst>
              <a:ext uri="{FF2B5EF4-FFF2-40B4-BE49-F238E27FC236}">
                <a16:creationId xmlns:a16="http://schemas.microsoft.com/office/drawing/2014/main" id="{A9D9E095-0BDB-B987-905E-FD1B56C71162}"/>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server</a:t>
            </a:r>
          </a:p>
        </p:txBody>
      </p:sp>
      <p:sp>
        <p:nvSpPr>
          <p:cNvPr id="6" name="ZoneTexte 5">
            <a:extLst>
              <a:ext uri="{FF2B5EF4-FFF2-40B4-BE49-F238E27FC236}">
                <a16:creationId xmlns:a16="http://schemas.microsoft.com/office/drawing/2014/main" id="{7F50BEEF-CCBE-3082-623F-37D765D6A277}"/>
              </a:ext>
            </a:extLst>
          </p:cNvPr>
          <p:cNvSpPr txBox="1"/>
          <p:nvPr/>
        </p:nvSpPr>
        <p:spPr>
          <a:xfrm>
            <a:off x="553157" y="2206913"/>
            <a:ext cx="5091287" cy="3539430"/>
          </a:xfrm>
          <a:prstGeom prst="rect">
            <a:avLst/>
          </a:prstGeom>
          <a:noFill/>
          <a:ln>
            <a:solidFill>
              <a:schemeClr val="tx1"/>
            </a:solidFill>
          </a:ln>
        </p:spPr>
        <p:txBody>
          <a:bodyPr wrap="square">
            <a:spAutoFit/>
          </a:bodyPr>
          <a:lstStyle/>
          <a:p>
            <a:r>
              <a:rPr lang="fr-FR" sz="1400" b="0" i="0" u="none" strike="noStrike" baseline="0" dirty="0">
                <a:solidFill>
                  <a:srgbClr val="000000"/>
                </a:solidFill>
                <a:latin typeface="Calibri" panose="020F0502020204030204" pitchFamily="34" charset="0"/>
              </a:rPr>
              <a:t>package </a:t>
            </a:r>
            <a:r>
              <a:rPr lang="fr-FR" sz="1400" b="0" i="0" u="none" strike="noStrike" baseline="0" dirty="0" err="1">
                <a:solidFill>
                  <a:srgbClr val="000000"/>
                </a:solidFill>
                <a:latin typeface="Calibri" panose="020F0502020204030204" pitchFamily="34" charset="0"/>
              </a:rPr>
              <a:t>com.mcommerce.eurekaserver</a:t>
            </a:r>
            <a:r>
              <a:rPr lang="fr-FR" sz="1400" b="0" i="0" u="none" strike="noStrike" baseline="0" dirty="0">
                <a:solidFill>
                  <a:srgbClr val="000000"/>
                </a:solidFill>
                <a:latin typeface="Calibri" panose="020F0502020204030204" pitchFamily="34" charset="0"/>
              </a:rPr>
              <a:t>; </a:t>
            </a:r>
          </a:p>
          <a:p>
            <a:r>
              <a:rPr lang="fr-FR" sz="1400" b="0" i="0" u="none" strike="noStrike" baseline="0" dirty="0">
                <a:solidFill>
                  <a:srgbClr val="000000"/>
                </a:solidFill>
                <a:latin typeface="Calibri" panose="020F0502020204030204" pitchFamily="34" charset="0"/>
              </a:rPr>
              <a:t>import </a:t>
            </a:r>
            <a:r>
              <a:rPr lang="fr-FR" sz="1400" b="0" i="0" u="none" strike="noStrike" baseline="0" dirty="0" err="1">
                <a:solidFill>
                  <a:srgbClr val="000000"/>
                </a:solidFill>
                <a:latin typeface="Calibri" panose="020F0502020204030204" pitchFamily="34" charset="0"/>
              </a:rPr>
              <a:t>org.springframework.boot.SpringApplication</a:t>
            </a:r>
            <a:r>
              <a:rPr lang="fr-FR" sz="1400" b="0" i="0" u="none" strike="noStrike" baseline="0" dirty="0">
                <a:solidFill>
                  <a:srgbClr val="000000"/>
                </a:solidFill>
                <a:latin typeface="Calibri" panose="020F0502020204030204" pitchFamily="34" charset="0"/>
              </a:rPr>
              <a:t>; </a:t>
            </a:r>
          </a:p>
          <a:p>
            <a:r>
              <a:rPr lang="fr-FR" sz="1400" b="0" i="0" u="none" strike="noStrike" baseline="0" dirty="0">
                <a:solidFill>
                  <a:srgbClr val="000000"/>
                </a:solidFill>
                <a:latin typeface="Calibri" panose="020F0502020204030204" pitchFamily="34" charset="0"/>
              </a:rPr>
              <a:t>import </a:t>
            </a:r>
            <a:r>
              <a:rPr lang="fr-FR" sz="1400" b="0" i="0" u="none" strike="noStrike" baseline="0" dirty="0" err="1">
                <a:solidFill>
                  <a:srgbClr val="000000"/>
                </a:solidFill>
                <a:latin typeface="Calibri" panose="020F0502020204030204" pitchFamily="34" charset="0"/>
              </a:rPr>
              <a:t>org.springframework.boot.autoconfigure.SpringBootApplication</a:t>
            </a:r>
            <a:r>
              <a:rPr lang="fr-FR" sz="1400" b="0" i="0" u="none" strike="noStrike" baseline="0" dirty="0">
                <a:solidFill>
                  <a:srgbClr val="000000"/>
                </a:solidFill>
                <a:latin typeface="Calibri" panose="020F0502020204030204" pitchFamily="34" charset="0"/>
              </a:rPr>
              <a:t>;</a:t>
            </a:r>
          </a:p>
          <a:p>
            <a:r>
              <a:rPr lang="fr-FR" sz="1400" b="0" i="0" u="none" strike="noStrike" baseline="0" dirty="0">
                <a:solidFill>
                  <a:srgbClr val="000000"/>
                </a:solidFill>
                <a:latin typeface="Calibri" panose="020F0502020204030204" pitchFamily="34" charset="0"/>
              </a:rPr>
              <a:t> </a:t>
            </a:r>
          </a:p>
          <a:p>
            <a:r>
              <a:rPr lang="fr-FR" sz="1400" b="0" i="0" u="none" strike="noStrike" baseline="0" dirty="0">
                <a:solidFill>
                  <a:srgbClr val="000000"/>
                </a:solidFill>
                <a:latin typeface="Calibri" panose="020F0502020204030204" pitchFamily="34" charset="0"/>
              </a:rPr>
              <a:t>import org.springframework.cloud.netflix.eureka.server.EnableEurekaServer; </a:t>
            </a:r>
          </a:p>
          <a:p>
            <a:r>
              <a:rPr lang="fr-FR" sz="1400" b="1" i="0" u="none" strike="noStrike" baseline="0" dirty="0">
                <a:solidFill>
                  <a:srgbClr val="7030A0"/>
                </a:solidFill>
                <a:latin typeface="Calibri" panose="020F0502020204030204" pitchFamily="34" charset="0"/>
              </a:rPr>
              <a:t>@EnableEurekaServer </a:t>
            </a:r>
          </a:p>
          <a:p>
            <a:r>
              <a:rPr lang="fr-FR" sz="1400" b="0" i="0" u="none" strike="noStrike" baseline="0" dirty="0">
                <a:solidFill>
                  <a:srgbClr val="000000"/>
                </a:solidFill>
                <a:latin typeface="Calibri" panose="020F0502020204030204" pitchFamily="34" charset="0"/>
              </a:rPr>
              <a:t>@SpringBootApplication </a:t>
            </a:r>
          </a:p>
          <a:p>
            <a:r>
              <a:rPr lang="fr-FR" sz="1400" b="0" i="0" u="none" strike="noStrike" baseline="0" dirty="0">
                <a:solidFill>
                  <a:srgbClr val="000000"/>
                </a:solidFill>
                <a:latin typeface="Calibri" panose="020F0502020204030204" pitchFamily="34" charset="0"/>
              </a:rPr>
              <a:t>public class </a:t>
            </a:r>
            <a:r>
              <a:rPr lang="fr-FR" sz="1400" b="0" i="0" u="none" strike="noStrike" baseline="0" dirty="0" err="1">
                <a:solidFill>
                  <a:srgbClr val="000000"/>
                </a:solidFill>
                <a:latin typeface="Calibri" panose="020F0502020204030204" pitchFamily="34" charset="0"/>
              </a:rPr>
              <a:t>EurekaserverApplication</a:t>
            </a:r>
            <a:r>
              <a:rPr lang="fr-FR" sz="1400" b="0" i="0" u="none" strike="noStrike" baseline="0" dirty="0">
                <a:solidFill>
                  <a:srgbClr val="000000"/>
                </a:solidFill>
                <a:latin typeface="Calibri" panose="020F0502020204030204" pitchFamily="34" charset="0"/>
              </a:rPr>
              <a:t> { </a:t>
            </a:r>
          </a:p>
          <a:p>
            <a:r>
              <a:rPr lang="en-US" sz="1400" b="0" i="0" u="none" strike="noStrike" baseline="0" dirty="0">
                <a:solidFill>
                  <a:srgbClr val="000000"/>
                </a:solidFill>
                <a:latin typeface="Calibri" panose="020F0502020204030204" pitchFamily="34" charset="0"/>
              </a:rPr>
              <a:t>	public static void main(String[] </a:t>
            </a:r>
            <a:r>
              <a:rPr lang="en-US" sz="1400" b="0" i="0" u="none" strike="noStrike" baseline="0" dirty="0" err="1">
                <a:solidFill>
                  <a:srgbClr val="000000"/>
                </a:solidFill>
                <a:latin typeface="Calibri" panose="020F0502020204030204" pitchFamily="34" charset="0"/>
              </a:rPr>
              <a:t>args</a:t>
            </a:r>
            <a:r>
              <a:rPr lang="en-US" sz="1400" b="0" i="0" u="none" strike="noStrike" baseline="0" dirty="0">
                <a:solidFill>
                  <a:srgbClr val="000000"/>
                </a:solidFill>
                <a:latin typeface="Calibri" panose="020F0502020204030204" pitchFamily="34" charset="0"/>
              </a:rPr>
              <a:t>) { </a:t>
            </a:r>
          </a:p>
          <a:p>
            <a:r>
              <a:rPr lang="fr-FR" sz="1400" b="0" i="0" u="none" strike="noStrike" baseline="0" dirty="0">
                <a:solidFill>
                  <a:srgbClr val="000000"/>
                </a:solidFill>
                <a:latin typeface="Calibri" panose="020F0502020204030204" pitchFamily="34" charset="0"/>
              </a:rPr>
              <a:t>		</a:t>
            </a:r>
            <a:r>
              <a:rPr lang="fr-FR" sz="1400" b="0" i="0" u="none" strike="noStrike" baseline="0" dirty="0" err="1">
                <a:solidFill>
                  <a:srgbClr val="000000"/>
                </a:solidFill>
                <a:latin typeface="Calibri" panose="020F0502020204030204" pitchFamily="34" charset="0"/>
              </a:rPr>
              <a:t>SpringApplication.run</a:t>
            </a:r>
            <a:r>
              <a:rPr lang="fr-FR" sz="1400" b="0" i="0" u="none" strike="noStrike" baseline="0" dirty="0">
                <a:solidFill>
                  <a:srgbClr val="000000"/>
                </a:solidFill>
                <a:latin typeface="Calibri" panose="020F0502020204030204" pitchFamily="34" charset="0"/>
              </a:rPr>
              <a:t>(</a:t>
            </a:r>
            <a:r>
              <a:rPr lang="fr-FR" sz="1400" b="0" i="0" u="none" strike="noStrike" baseline="0" dirty="0" err="1">
                <a:solidFill>
                  <a:srgbClr val="000000"/>
                </a:solidFill>
                <a:latin typeface="Calibri" panose="020F0502020204030204" pitchFamily="34" charset="0"/>
              </a:rPr>
              <a:t>EurekaserverApplication.class</a:t>
            </a:r>
            <a:r>
              <a:rPr lang="fr-FR" sz="1400" b="0" i="0" u="none" strike="noStrike" baseline="0" dirty="0">
                <a:solidFill>
                  <a:srgbClr val="000000"/>
                </a:solidFill>
                <a:latin typeface="Calibri" panose="020F0502020204030204" pitchFamily="34" charset="0"/>
              </a:rPr>
              <a:t>, args); </a:t>
            </a:r>
          </a:p>
          <a:p>
            <a:r>
              <a:rPr lang="fr-FR" sz="1400" b="0" i="0" u="none" strike="noStrike" baseline="0" dirty="0">
                <a:solidFill>
                  <a:srgbClr val="000000"/>
                </a:solidFill>
                <a:latin typeface="Calibri" panose="020F0502020204030204" pitchFamily="34" charset="0"/>
              </a:rPr>
              <a:t>	} </a:t>
            </a:r>
          </a:p>
          <a:p>
            <a:r>
              <a:rPr lang="fr-FR" sz="1400" b="0" i="0" u="none" strike="noStrike" baseline="0" dirty="0">
                <a:solidFill>
                  <a:srgbClr val="000000"/>
                </a:solidFill>
                <a:latin typeface="Calibri" panose="020F0502020204030204" pitchFamily="34" charset="0"/>
              </a:rPr>
              <a:t>} 	</a:t>
            </a:r>
          </a:p>
        </p:txBody>
      </p:sp>
      <p:sp>
        <p:nvSpPr>
          <p:cNvPr id="8" name="ZoneTexte 7">
            <a:extLst>
              <a:ext uri="{FF2B5EF4-FFF2-40B4-BE49-F238E27FC236}">
                <a16:creationId xmlns:a16="http://schemas.microsoft.com/office/drawing/2014/main" id="{B782EBCC-F22E-6F2B-15CA-DA566561B4D5}"/>
              </a:ext>
            </a:extLst>
          </p:cNvPr>
          <p:cNvSpPr txBox="1"/>
          <p:nvPr/>
        </p:nvSpPr>
        <p:spPr>
          <a:xfrm>
            <a:off x="6553206" y="1049755"/>
            <a:ext cx="5091288" cy="666155"/>
          </a:xfrm>
          <a:prstGeom prst="rect">
            <a:avLst/>
          </a:prstGeom>
        </p:spPr>
        <p:txBody>
          <a:bodyPr vert="horz" lIns="91440" tIns="45720" rIns="91440" bIns="45720" rtlCol="0">
            <a:normAutofit fontScale="25000" lnSpcReduction="20000"/>
          </a:bodyPr>
          <a:lstStyle>
            <a:defPPr>
              <a:defRPr lang="en-US"/>
            </a:defPPr>
            <a:lvl1pPr indent="-228600" defTabSz="914400">
              <a:lnSpc>
                <a:spcPct val="90000"/>
              </a:lnSpc>
              <a:spcAft>
                <a:spcPts val="600"/>
              </a:spcAft>
              <a:buFont typeface="Arial" panose="020B0604020202020204" pitchFamily="34" charset="0"/>
              <a:buChar char="•"/>
              <a:defRPr sz="1600" b="0" i="0" u="none" strike="noStrike" baseline="0">
                <a:solidFill>
                  <a:schemeClr val="tx2"/>
                </a:solidFill>
              </a:defRPr>
            </a:lvl1pPr>
          </a:lstStyle>
          <a:p>
            <a:pPr marL="315913" indent="-315913"/>
            <a:r>
              <a:rPr lang="fr-FR" sz="6400" dirty="0"/>
              <a:t>Vérifier le bon démarrage de </a:t>
            </a:r>
            <a:r>
              <a:rPr lang="fr-FR" sz="6400" dirty="0" err="1"/>
              <a:t>EurekaServer</a:t>
            </a:r>
            <a:r>
              <a:rPr lang="fr-FR" sz="6400" dirty="0"/>
              <a:t> : </a:t>
            </a:r>
          </a:p>
          <a:p>
            <a:pPr indent="0">
              <a:buNone/>
            </a:pPr>
            <a:r>
              <a:rPr lang="fr-FR" sz="6400" dirty="0"/>
              <a:t>Ne pas oublier de démarrer Spring Cloud Config Server qui écoute sur le port 9101 </a:t>
            </a:r>
          </a:p>
          <a:p>
            <a:endParaRPr lang="fr-FR" dirty="0"/>
          </a:p>
          <a:p>
            <a:endParaRPr lang="fr-FR" dirty="0"/>
          </a:p>
          <a:p>
            <a:endParaRPr lang="fr-FR" dirty="0"/>
          </a:p>
          <a:p>
            <a:endParaRPr lang="fr-FR" dirty="0"/>
          </a:p>
          <a:p>
            <a:endParaRPr lang="fr-FR" dirty="0"/>
          </a:p>
        </p:txBody>
      </p:sp>
      <p:sp>
        <p:nvSpPr>
          <p:cNvPr id="9" name="ZoneTexte 8">
            <a:extLst>
              <a:ext uri="{FF2B5EF4-FFF2-40B4-BE49-F238E27FC236}">
                <a16:creationId xmlns:a16="http://schemas.microsoft.com/office/drawing/2014/main" id="{870602BF-44F8-3F97-56B2-9B503E7CCFA9}"/>
              </a:ext>
            </a:extLst>
          </p:cNvPr>
          <p:cNvSpPr txBox="1"/>
          <p:nvPr/>
        </p:nvSpPr>
        <p:spPr>
          <a:xfrm>
            <a:off x="6197140" y="2156107"/>
            <a:ext cx="5780371" cy="3539430"/>
          </a:xfrm>
          <a:prstGeom prst="rect">
            <a:avLst/>
          </a:prstGeom>
          <a:noFill/>
          <a:ln>
            <a:solidFill>
              <a:schemeClr val="tx1"/>
            </a:solidFill>
          </a:ln>
        </p:spPr>
        <p:txBody>
          <a:bodyPr wrap="square">
            <a:spAutoFit/>
          </a:bodyPr>
          <a:lstStyle/>
          <a:p>
            <a:r>
              <a:rPr lang="en-US" sz="1600" b="0" i="0" u="none" strike="noStrike" baseline="0" dirty="0">
                <a:solidFill>
                  <a:srgbClr val="000000"/>
                </a:solidFill>
              </a:rPr>
              <a:t>[main]: </a:t>
            </a:r>
            <a:r>
              <a:rPr lang="en-US" sz="1600" b="1" i="0" u="none" strike="noStrike" baseline="0" dirty="0">
                <a:solidFill>
                  <a:schemeClr val="accent5">
                    <a:lumMod val="75000"/>
                  </a:schemeClr>
                </a:solidFill>
              </a:rPr>
              <a:t>Fetching config from server at : http://localhost:9101 </a:t>
            </a:r>
          </a:p>
          <a:p>
            <a:r>
              <a:rPr lang="fr-FR" sz="1600" b="0" i="0" u="none" strike="noStrike" baseline="0" dirty="0">
                <a:solidFill>
                  <a:srgbClr val="000000"/>
                </a:solidFill>
              </a:rPr>
              <a:t>[main] </a:t>
            </a:r>
            <a:r>
              <a:rPr lang="fr-FR" sz="1600" b="0" i="0" u="none" strike="noStrike" baseline="0" dirty="0" err="1">
                <a:solidFill>
                  <a:srgbClr val="000000"/>
                </a:solidFill>
              </a:rPr>
              <a:t>Located</a:t>
            </a:r>
            <a:r>
              <a:rPr lang="fr-FR" sz="1600" b="0" i="0" u="none" strike="noStrike" baseline="0" dirty="0">
                <a:solidFill>
                  <a:srgbClr val="000000"/>
                </a:solidFill>
              </a:rPr>
              <a:t> </a:t>
            </a:r>
            <a:r>
              <a:rPr lang="fr-FR" sz="1600" b="0" i="0" u="none" strike="noStrike" baseline="0" dirty="0" err="1">
                <a:solidFill>
                  <a:srgbClr val="000000"/>
                </a:solidFill>
              </a:rPr>
              <a:t>environment</a:t>
            </a:r>
            <a:r>
              <a:rPr lang="fr-FR" sz="1600" b="0" i="0" u="none" strike="noStrike" baseline="0" dirty="0">
                <a:solidFill>
                  <a:srgbClr val="000000"/>
                </a:solidFill>
              </a:rPr>
              <a:t>: </a:t>
            </a:r>
            <a:r>
              <a:rPr lang="fr-FR" sz="1600" b="0" i="0" u="none" strike="noStrike" baseline="0" dirty="0" err="1">
                <a:solidFill>
                  <a:srgbClr val="000000"/>
                </a:solidFill>
              </a:rPr>
              <a:t>name</a:t>
            </a:r>
            <a:r>
              <a:rPr lang="fr-FR" sz="1600" b="0" i="0" u="none" strike="noStrike" baseline="0" dirty="0">
                <a:solidFill>
                  <a:srgbClr val="000000"/>
                </a:solidFill>
              </a:rPr>
              <a:t>=</a:t>
            </a:r>
            <a:r>
              <a:rPr lang="fr-FR" sz="1600" b="1" i="0" u="none" strike="noStrike" baseline="0" dirty="0" err="1">
                <a:solidFill>
                  <a:srgbClr val="7030A0"/>
                </a:solidFill>
              </a:rPr>
              <a:t>eureka</a:t>
            </a:r>
            <a:r>
              <a:rPr lang="fr-FR" sz="1600" b="1" i="0" u="none" strike="noStrike" baseline="0" dirty="0">
                <a:solidFill>
                  <a:srgbClr val="7030A0"/>
                </a:solidFill>
              </a:rPr>
              <a:t>-server</a:t>
            </a:r>
            <a:r>
              <a:rPr lang="fr-FR" sz="1600" b="0" i="0" u="none" strike="noStrike" baseline="0" dirty="0">
                <a:solidFill>
                  <a:srgbClr val="000000"/>
                </a:solidFill>
              </a:rPr>
              <a:t>, profiles=[default], label=</a:t>
            </a:r>
            <a:r>
              <a:rPr lang="fr-FR" sz="1600" b="0" i="0" u="none" strike="noStrike" baseline="0" dirty="0" err="1">
                <a:solidFill>
                  <a:srgbClr val="000000"/>
                </a:solidFill>
              </a:rPr>
              <a:t>null</a:t>
            </a:r>
            <a:r>
              <a:rPr lang="fr-FR" sz="1600" b="0" i="0" u="none" strike="noStrike" baseline="0" dirty="0">
                <a:solidFill>
                  <a:srgbClr val="000000"/>
                </a:solidFill>
              </a:rPr>
              <a:t>, version=, state=</a:t>
            </a:r>
            <a:r>
              <a:rPr lang="fr-FR" sz="1600" b="0" i="0" u="none" strike="noStrike" baseline="0" dirty="0" err="1">
                <a:solidFill>
                  <a:srgbClr val="000000"/>
                </a:solidFill>
              </a:rPr>
              <a:t>null</a:t>
            </a:r>
            <a:r>
              <a:rPr lang="fr-FR" sz="1600" b="0" i="0" u="none" strike="noStrike" baseline="0" dirty="0">
                <a:solidFill>
                  <a:srgbClr val="000000"/>
                </a:solidFill>
              </a:rPr>
              <a:t> </a:t>
            </a:r>
          </a:p>
          <a:p>
            <a:r>
              <a:rPr lang="fr-FR" sz="1600" b="0" i="0" u="none" strike="noStrike" baseline="0" dirty="0">
                <a:solidFill>
                  <a:srgbClr val="000000"/>
                </a:solidFill>
              </a:rPr>
              <a:t>[main] </a:t>
            </a:r>
            <a:r>
              <a:rPr lang="fr-FR" sz="1600" b="0" i="0" u="none" strike="noStrike" baseline="0" dirty="0" err="1">
                <a:solidFill>
                  <a:srgbClr val="000000"/>
                </a:solidFill>
              </a:rPr>
              <a:t>Located</a:t>
            </a:r>
            <a:r>
              <a:rPr lang="fr-FR" sz="1600" b="0" i="0" u="none" strike="noStrike" baseline="0" dirty="0">
                <a:solidFill>
                  <a:srgbClr val="000000"/>
                </a:solidFill>
              </a:rPr>
              <a:t> </a:t>
            </a:r>
            <a:r>
              <a:rPr lang="fr-FR" sz="1600" b="0" i="0" u="none" strike="noStrike" baseline="0" dirty="0" err="1">
                <a:solidFill>
                  <a:srgbClr val="000000"/>
                </a:solidFill>
              </a:rPr>
              <a:t>property</a:t>
            </a:r>
            <a:r>
              <a:rPr lang="fr-FR" sz="1600" b="0" i="0" u="none" strike="noStrike" baseline="0" dirty="0">
                <a:solidFill>
                  <a:srgbClr val="000000"/>
                </a:solidFill>
              </a:rPr>
              <a:t> source: [</a:t>
            </a:r>
            <a:r>
              <a:rPr lang="fr-FR" sz="1600" b="0" i="0" u="none" strike="noStrike" baseline="0" dirty="0" err="1">
                <a:solidFill>
                  <a:srgbClr val="000000"/>
                </a:solidFill>
              </a:rPr>
              <a:t>BootstrapPropertySource</a:t>
            </a:r>
            <a:r>
              <a:rPr lang="fr-FR" sz="1600" b="0" i="0" u="none" strike="noStrike" baseline="0" dirty="0">
                <a:solidFill>
                  <a:srgbClr val="000000"/>
                </a:solidFill>
              </a:rPr>
              <a:t> {</a:t>
            </a:r>
            <a:r>
              <a:rPr lang="fr-FR" sz="1600" b="0" i="0" u="none" strike="noStrike" baseline="0" dirty="0" err="1">
                <a:solidFill>
                  <a:srgbClr val="000000"/>
                </a:solidFill>
              </a:rPr>
              <a:t>name</a:t>
            </a:r>
            <a:r>
              <a:rPr lang="fr-FR" sz="1600" b="0" i="0" u="none" strike="noStrike" baseline="0" dirty="0">
                <a:solidFill>
                  <a:srgbClr val="000000"/>
                </a:solidFill>
              </a:rPr>
              <a:t>='</a:t>
            </a:r>
            <a:r>
              <a:rPr lang="fr-FR" sz="1600" b="0" i="0" u="none" strike="noStrike" baseline="0" dirty="0" err="1">
                <a:solidFill>
                  <a:srgbClr val="000000"/>
                </a:solidFill>
              </a:rPr>
              <a:t>bootstrapProperties-configClient</a:t>
            </a:r>
            <a:r>
              <a:rPr lang="fr-FR" sz="1600" b="0" i="0" u="none" strike="noStrike" baseline="0" dirty="0">
                <a:solidFill>
                  <a:srgbClr val="000000"/>
                </a:solidFill>
              </a:rPr>
              <a:t>'}, </a:t>
            </a:r>
            <a:r>
              <a:rPr lang="fr-FR" sz="1600" b="0" i="0" u="none" strike="noStrike" baseline="0" dirty="0" err="1">
                <a:solidFill>
                  <a:srgbClr val="000000"/>
                </a:solidFill>
              </a:rPr>
              <a:t>BootstrapPropertySource</a:t>
            </a:r>
            <a:r>
              <a:rPr lang="fr-FR" sz="1600" b="0" i="0" u="none" strike="noStrike" baseline="0" dirty="0">
                <a:solidFill>
                  <a:srgbClr val="000000"/>
                </a:solidFill>
              </a:rPr>
              <a:t> {</a:t>
            </a:r>
            <a:r>
              <a:rPr lang="fr-FR" sz="1600" b="0" i="0" u="none" strike="noStrike" baseline="0" dirty="0" err="1">
                <a:solidFill>
                  <a:srgbClr val="000000"/>
                </a:solidFill>
              </a:rPr>
              <a:t>name</a:t>
            </a:r>
            <a:r>
              <a:rPr lang="fr-FR" sz="1600" b="0" i="0" u="none" strike="noStrike" baseline="0" dirty="0">
                <a:solidFill>
                  <a:srgbClr val="000000"/>
                </a:solidFill>
              </a:rPr>
              <a:t>='</a:t>
            </a:r>
            <a:r>
              <a:rPr lang="fr-FR" sz="1600" b="0" i="0" u="none" strike="noStrike" baseline="0" dirty="0" err="1">
                <a:solidFill>
                  <a:srgbClr val="000000"/>
                </a:solidFill>
              </a:rPr>
              <a:t>bootstrapProperties</a:t>
            </a:r>
            <a:r>
              <a:rPr lang="fr-FR" sz="1600" b="0" i="0" u="none" strike="noStrike" baseline="0" dirty="0">
                <a:solidFill>
                  <a:srgbClr val="000000"/>
                </a:solidFill>
              </a:rPr>
              <a:t>-https://github.com/XXXX/</a:t>
            </a:r>
            <a:r>
              <a:rPr lang="fr-FR" sz="1600" b="1" i="0" u="none" strike="noStrike" baseline="0" dirty="0" err="1">
                <a:solidFill>
                  <a:srgbClr val="7030A0"/>
                </a:solidFill>
              </a:rPr>
              <a:t>mcommerce</a:t>
            </a:r>
            <a:r>
              <a:rPr lang="fr-FR" sz="1600" b="1" i="0" u="none" strike="noStrike" baseline="0" dirty="0">
                <a:solidFill>
                  <a:srgbClr val="7030A0"/>
                </a:solidFill>
              </a:rPr>
              <a:t>-</a:t>
            </a:r>
            <a:r>
              <a:rPr lang="fr-FR" sz="1600" b="1" i="0" u="none" strike="noStrike" baseline="0" dirty="0" err="1">
                <a:solidFill>
                  <a:srgbClr val="7030A0"/>
                </a:solidFill>
              </a:rPr>
              <a:t>config-repo.git</a:t>
            </a:r>
            <a:r>
              <a:rPr lang="fr-FR" sz="1600" b="1" i="0" u="none" strike="noStrike" baseline="0" dirty="0">
                <a:solidFill>
                  <a:srgbClr val="7030A0"/>
                </a:solidFill>
              </a:rPr>
              <a:t>/</a:t>
            </a:r>
            <a:r>
              <a:rPr lang="fr-FR" sz="1600" b="1" i="0" u="none" strike="noStrike" baseline="0" dirty="0" err="1">
                <a:solidFill>
                  <a:srgbClr val="7030A0"/>
                </a:solidFill>
              </a:rPr>
              <a:t>eureka-server.properties</a:t>
            </a:r>
            <a:r>
              <a:rPr lang="fr-FR" sz="1600" b="1" i="0" u="none" strike="noStrike" baseline="0" dirty="0">
                <a:solidFill>
                  <a:srgbClr val="7030A0"/>
                </a:solidFill>
              </a:rPr>
              <a:t>'}] </a:t>
            </a:r>
          </a:p>
          <a:p>
            <a:r>
              <a:rPr lang="en-US" sz="1600" b="0" i="0" u="none" strike="noStrike" baseline="0" dirty="0">
                <a:solidFill>
                  <a:srgbClr val="000000"/>
                </a:solidFill>
              </a:rPr>
              <a:t>[main]Exposing 1 endpoint(s) beneath base path '/</a:t>
            </a:r>
            <a:r>
              <a:rPr lang="en-US" sz="1600" b="1" dirty="0">
                <a:solidFill>
                  <a:schemeClr val="accent5">
                    <a:lumMod val="75000"/>
                  </a:schemeClr>
                </a:solidFill>
              </a:rPr>
              <a:t>actuator</a:t>
            </a:r>
            <a:r>
              <a:rPr lang="en-US" sz="1600" b="0" i="0" u="none" strike="noStrike" baseline="0" dirty="0">
                <a:solidFill>
                  <a:srgbClr val="000000"/>
                </a:solidFill>
              </a:rPr>
              <a:t>' </a:t>
            </a:r>
          </a:p>
          <a:p>
            <a:r>
              <a:rPr lang="en-US" sz="1600" b="0" i="0" u="none" strike="noStrike" baseline="0" dirty="0">
                <a:solidFill>
                  <a:srgbClr val="000000"/>
                </a:solidFill>
              </a:rPr>
              <a:t>[main] </a:t>
            </a:r>
            <a:r>
              <a:rPr lang="en-US" sz="1600" b="0" i="0" u="none" strike="noStrike" baseline="0" dirty="0" err="1">
                <a:solidFill>
                  <a:srgbClr val="000000"/>
                </a:solidFill>
              </a:rPr>
              <a:t>EurekaServiceRegistry</a:t>
            </a:r>
            <a:r>
              <a:rPr lang="en-US" sz="1600" b="0" i="0" u="none" strike="noStrike" baseline="0" dirty="0">
                <a:solidFill>
                  <a:srgbClr val="000000"/>
                </a:solidFill>
              </a:rPr>
              <a:t>: Registering application EUREKA-SERVER with eureka with </a:t>
            </a:r>
            <a:r>
              <a:rPr lang="en-US" sz="1600" b="1" dirty="0">
                <a:solidFill>
                  <a:srgbClr val="7030A0"/>
                </a:solidFill>
              </a:rPr>
              <a:t>status UP </a:t>
            </a:r>
          </a:p>
          <a:p>
            <a:r>
              <a:rPr lang="en-US" sz="1600" b="0" i="0" u="none" strike="noStrike" baseline="0" dirty="0">
                <a:solidFill>
                  <a:srgbClr val="000000"/>
                </a:solidFill>
              </a:rPr>
              <a:t>[main] Tomcat started on port(s): </a:t>
            </a:r>
            <a:r>
              <a:rPr lang="en-US" sz="1600" b="1" dirty="0">
                <a:solidFill>
                  <a:srgbClr val="7030A0"/>
                </a:solidFill>
              </a:rPr>
              <a:t>9102</a:t>
            </a:r>
            <a:r>
              <a:rPr lang="en-US" sz="1600" b="0" i="0" u="none" strike="noStrike" baseline="0" dirty="0">
                <a:solidFill>
                  <a:srgbClr val="000000"/>
                </a:solidFill>
              </a:rPr>
              <a:t> (http) </a:t>
            </a:r>
          </a:p>
          <a:p>
            <a:r>
              <a:rPr lang="fr-FR" sz="1600" b="0" i="0" u="none" strike="noStrike" baseline="0" dirty="0" err="1">
                <a:solidFill>
                  <a:srgbClr val="000000"/>
                </a:solidFill>
              </a:rPr>
              <a:t>EurekaServerInitializerConfiguration</a:t>
            </a:r>
            <a:r>
              <a:rPr lang="fr-FR" sz="1600" b="0" i="0" u="none" strike="noStrike" baseline="0" dirty="0">
                <a:solidFill>
                  <a:srgbClr val="000000"/>
                </a:solidFill>
              </a:rPr>
              <a:t> : </a:t>
            </a:r>
            <a:r>
              <a:rPr lang="fr-FR" sz="1600" b="1" dirty="0" err="1">
                <a:solidFill>
                  <a:srgbClr val="7030A0"/>
                </a:solidFill>
              </a:rPr>
              <a:t>Started</a:t>
            </a:r>
            <a:r>
              <a:rPr lang="fr-FR" sz="1600" b="1" dirty="0">
                <a:solidFill>
                  <a:srgbClr val="7030A0"/>
                </a:solidFill>
              </a:rPr>
              <a:t> Eureka Server </a:t>
            </a:r>
            <a:r>
              <a:rPr lang="fr-FR" sz="1600" b="0" i="0" u="none" strike="noStrike" baseline="0" dirty="0">
                <a:solidFill>
                  <a:srgbClr val="000000"/>
                </a:solidFill>
              </a:rPr>
              <a:t>	</a:t>
            </a:r>
          </a:p>
          <a:p>
            <a:endParaRPr lang="fr-FR" sz="1600" b="0" i="0" u="none" strike="noStrike" baseline="0" dirty="0">
              <a:solidFill>
                <a:srgbClr val="000000"/>
              </a:solidFill>
            </a:endParaRPr>
          </a:p>
        </p:txBody>
      </p:sp>
    </p:spTree>
    <p:extLst>
      <p:ext uri="{BB962C8B-B14F-4D97-AF65-F5344CB8AC3E}">
        <p14:creationId xmlns:p14="http://schemas.microsoft.com/office/powerpoint/2010/main" val="409984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4" name="Rectangle 6153">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156" name="Group 6155">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6157" name="Freeform: Shape 6156">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Freeform: Shape 6157">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Freeform: Shape 6158">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62" name="Group 6161">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6163" name="Freeform: Shape 6162">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5" name="Freeform: Shape 6164">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Espace réservé de la date 7"/>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9" name="Espace réservé du numéro de diapositive 8"/>
          <p:cNvSpPr>
            <a:spLocks noGrp="1"/>
          </p:cNvSpPr>
          <p:nvPr>
            <p:ph type="sldNum" sz="quarter" idx="12"/>
          </p:nvPr>
        </p:nvSpPr>
        <p:spPr>
          <a:xfrm>
            <a:off x="8610600" y="6356350"/>
            <a:ext cx="2743200" cy="365125"/>
          </a:xfrm>
        </p:spPr>
        <p:txBody>
          <a:bodyPr>
            <a:normAutofit/>
          </a:bodyPr>
          <a:lstStyle/>
          <a:p>
            <a:pPr>
              <a:spcAft>
                <a:spcPts val="600"/>
              </a:spcAft>
              <a:defRPr/>
            </a:pPr>
            <a:fld id="{3FFAE7D8-967E-4326-83BA-C5FC97992480}" type="slidenum">
              <a:rPr lang="fr-BE" smtClean="0"/>
              <a:pPr>
                <a:spcAft>
                  <a:spcPts val="600"/>
                </a:spcAft>
                <a:defRPr/>
              </a:pPr>
              <a:t>3</a:t>
            </a:fld>
            <a:endParaRPr lang="fr-BE"/>
          </a:p>
        </p:txBody>
      </p:sp>
      <p:sp>
        <p:nvSpPr>
          <p:cNvPr id="6" name="Titre 1">
            <a:extLst>
              <a:ext uri="{FF2B5EF4-FFF2-40B4-BE49-F238E27FC236}">
                <a16:creationId xmlns:a16="http://schemas.microsoft.com/office/drawing/2014/main" id="{CB2990F2-4FBC-1200-11FB-2F3F35FB3C3C}"/>
              </a:ext>
            </a:extLst>
          </p:cNvPr>
          <p:cNvSpPr txBox="1">
            <a:spLocks/>
          </p:cNvSpPr>
          <p:nvPr/>
        </p:nvSpPr>
        <p:spPr>
          <a:xfrm>
            <a:off x="2161929" y="82093"/>
            <a:ext cx="5011473" cy="931282"/>
          </a:xfrm>
          <a:prstGeom prst="rect">
            <a:avLst/>
          </a:prstGeom>
        </p:spPr>
        <p:txBody>
          <a:bodyPr vert="horz" lIns="91440" tIns="45720" rIns="91440" bIns="45720" rtlCol="0" anchor="ctr">
            <a:normAutofit/>
          </a:bodyPr>
          <a:lstStyle>
            <a:lvl1pPr defTabSz="914400">
              <a:lnSpc>
                <a:spcPct val="90000"/>
              </a:lnSpc>
              <a:spcBef>
                <a:spcPct val="0"/>
              </a:spcBef>
              <a:buNone/>
              <a:defRPr sz="3200" b="1">
                <a:solidFill>
                  <a:schemeClr val="tx2"/>
                </a:solidFill>
                <a:latin typeface="+mj-lt"/>
                <a:ea typeface="+mj-ea"/>
                <a:cs typeface="+mj-cs"/>
              </a:defRPr>
            </a:lvl1pPr>
          </a:lstStyle>
          <a:p>
            <a:r>
              <a:rPr lang="en-US" dirty="0"/>
              <a:t>Architecture Spring Cloud</a:t>
            </a:r>
          </a:p>
        </p:txBody>
      </p:sp>
      <p:pic>
        <p:nvPicPr>
          <p:cNvPr id="14" name="Image 13">
            <a:extLst>
              <a:ext uri="{FF2B5EF4-FFF2-40B4-BE49-F238E27FC236}">
                <a16:creationId xmlns:a16="http://schemas.microsoft.com/office/drawing/2014/main" id="{8293F0BC-8CC8-38EB-6141-B09931B62599}"/>
              </a:ext>
            </a:extLst>
          </p:cNvPr>
          <p:cNvPicPr>
            <a:picLocks noChangeAspect="1"/>
          </p:cNvPicPr>
          <p:nvPr/>
        </p:nvPicPr>
        <p:blipFill>
          <a:blip r:embed="rId3"/>
          <a:stretch>
            <a:fillRect/>
          </a:stretch>
        </p:blipFill>
        <p:spPr>
          <a:xfrm>
            <a:off x="3302571" y="1252998"/>
            <a:ext cx="8388640" cy="4886325"/>
          </a:xfrm>
          <a:prstGeom prst="rect">
            <a:avLst/>
          </a:prstGeom>
        </p:spPr>
      </p:pic>
      <p:sp>
        <p:nvSpPr>
          <p:cNvPr id="15" name="Organigramme : Alternative 14">
            <a:extLst>
              <a:ext uri="{FF2B5EF4-FFF2-40B4-BE49-F238E27FC236}">
                <a16:creationId xmlns:a16="http://schemas.microsoft.com/office/drawing/2014/main" id="{E8CBE872-338B-863C-5D5D-7223E9CB9A00}"/>
              </a:ext>
            </a:extLst>
          </p:cNvPr>
          <p:cNvSpPr/>
          <p:nvPr/>
        </p:nvSpPr>
        <p:spPr>
          <a:xfrm>
            <a:off x="641874" y="1436869"/>
            <a:ext cx="1858297" cy="1063487"/>
          </a:xfrm>
          <a:prstGeom prst="flowChartAlternate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SPRING</a:t>
            </a:r>
            <a:r>
              <a:rPr lang="fr-FR" dirty="0"/>
              <a:t> </a:t>
            </a:r>
            <a:r>
              <a:rPr lang="fr-FR" dirty="0">
                <a:solidFill>
                  <a:schemeClr val="tx1"/>
                </a:solidFill>
              </a:rPr>
              <a:t>CLOUD</a:t>
            </a:r>
          </a:p>
        </p:txBody>
      </p:sp>
      <p:cxnSp>
        <p:nvCxnSpPr>
          <p:cNvPr id="17" name="Connecteur droit 16">
            <a:extLst>
              <a:ext uri="{FF2B5EF4-FFF2-40B4-BE49-F238E27FC236}">
                <a16:creationId xmlns:a16="http://schemas.microsoft.com/office/drawing/2014/main" id="{BBB52BCC-6033-51D5-3307-0FC313E4E0D3}"/>
              </a:ext>
            </a:extLst>
          </p:cNvPr>
          <p:cNvCxnSpPr>
            <a:cxnSpLocks/>
            <a:stCxn id="15" idx="3"/>
          </p:cNvCxnSpPr>
          <p:nvPr/>
        </p:nvCxnSpPr>
        <p:spPr>
          <a:xfrm>
            <a:off x="2500171" y="1968613"/>
            <a:ext cx="3931109" cy="11941"/>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Connecteur : en angle 30">
            <a:extLst>
              <a:ext uri="{FF2B5EF4-FFF2-40B4-BE49-F238E27FC236}">
                <a16:creationId xmlns:a16="http://schemas.microsoft.com/office/drawing/2014/main" id="{09244E58-FA29-8862-25C7-8407DD7DB9DC}"/>
              </a:ext>
            </a:extLst>
          </p:cNvPr>
          <p:cNvCxnSpPr>
            <a:cxnSpLocks/>
            <a:stCxn id="15" idx="3"/>
          </p:cNvCxnSpPr>
          <p:nvPr/>
        </p:nvCxnSpPr>
        <p:spPr>
          <a:xfrm>
            <a:off x="2500171" y="1968613"/>
            <a:ext cx="3679906" cy="1530894"/>
          </a:xfrm>
          <a:prstGeom prst="bentConnector3">
            <a:avLst>
              <a:gd name="adj1" fmla="val 99697"/>
            </a:avLst>
          </a:prstGeom>
        </p:spPr>
        <p:style>
          <a:lnRef idx="3">
            <a:schemeClr val="accent6"/>
          </a:lnRef>
          <a:fillRef idx="0">
            <a:schemeClr val="accent6"/>
          </a:fillRef>
          <a:effectRef idx="2">
            <a:schemeClr val="accent6"/>
          </a:effectRef>
          <a:fontRef idx="minor">
            <a:schemeClr val="tx1"/>
          </a:fontRef>
        </p:style>
      </p:cxnSp>
      <p:cxnSp>
        <p:nvCxnSpPr>
          <p:cNvPr id="6151" name="Connecteur : en angle 6150">
            <a:extLst>
              <a:ext uri="{FF2B5EF4-FFF2-40B4-BE49-F238E27FC236}">
                <a16:creationId xmlns:a16="http://schemas.microsoft.com/office/drawing/2014/main" id="{02FCD831-D2F5-8E18-FD43-7A2482DBEC82}"/>
              </a:ext>
            </a:extLst>
          </p:cNvPr>
          <p:cNvCxnSpPr>
            <a:cxnSpLocks/>
            <a:stCxn id="15" idx="3"/>
          </p:cNvCxnSpPr>
          <p:nvPr/>
        </p:nvCxnSpPr>
        <p:spPr>
          <a:xfrm>
            <a:off x="2500171" y="1968613"/>
            <a:ext cx="3983584" cy="3334572"/>
          </a:xfrm>
          <a:prstGeom prst="bentConnector3">
            <a:avLst>
              <a:gd name="adj1" fmla="val 9703"/>
            </a:avLst>
          </a:prstGeom>
        </p:spPr>
        <p:style>
          <a:lnRef idx="3">
            <a:schemeClr val="accent6"/>
          </a:lnRef>
          <a:fillRef idx="0">
            <a:schemeClr val="accent6"/>
          </a:fillRef>
          <a:effectRef idx="2">
            <a:schemeClr val="accent6"/>
          </a:effectRef>
          <a:fontRef idx="minor">
            <a:schemeClr val="tx1"/>
          </a:fontRef>
        </p:style>
      </p:cxnSp>
      <p:cxnSp>
        <p:nvCxnSpPr>
          <p:cNvPr id="6166" name="Connecteur : en angle 6165">
            <a:extLst>
              <a:ext uri="{FF2B5EF4-FFF2-40B4-BE49-F238E27FC236}">
                <a16:creationId xmlns:a16="http://schemas.microsoft.com/office/drawing/2014/main" id="{FB83290B-FFDB-ADFF-1286-B8C7ABC2979C}"/>
              </a:ext>
            </a:extLst>
          </p:cNvPr>
          <p:cNvCxnSpPr>
            <a:cxnSpLocks/>
            <a:stCxn id="15" idx="3"/>
          </p:cNvCxnSpPr>
          <p:nvPr/>
        </p:nvCxnSpPr>
        <p:spPr>
          <a:xfrm flipV="1">
            <a:off x="2500171" y="812842"/>
            <a:ext cx="8125915" cy="1155771"/>
          </a:xfrm>
          <a:prstGeom prst="bentConnector3">
            <a:avLst>
              <a:gd name="adj1" fmla="val 4739"/>
            </a:avLst>
          </a:prstGeom>
        </p:spPr>
        <p:style>
          <a:lnRef idx="3">
            <a:schemeClr val="accent6"/>
          </a:lnRef>
          <a:fillRef idx="0">
            <a:schemeClr val="accent6"/>
          </a:fillRef>
          <a:effectRef idx="2">
            <a:schemeClr val="accent6"/>
          </a:effectRef>
          <a:fontRef idx="minor">
            <a:schemeClr val="tx1"/>
          </a:fontRef>
        </p:style>
      </p:cxnSp>
      <p:cxnSp>
        <p:nvCxnSpPr>
          <p:cNvPr id="6177" name="Connecteur droit 6176">
            <a:extLst>
              <a:ext uri="{FF2B5EF4-FFF2-40B4-BE49-F238E27FC236}">
                <a16:creationId xmlns:a16="http://schemas.microsoft.com/office/drawing/2014/main" id="{6C162AA0-0542-5686-6308-FFC4BAD95C3A}"/>
              </a:ext>
            </a:extLst>
          </p:cNvPr>
          <p:cNvCxnSpPr>
            <a:cxnSpLocks/>
          </p:cNvCxnSpPr>
          <p:nvPr/>
        </p:nvCxnSpPr>
        <p:spPr>
          <a:xfrm>
            <a:off x="10636883" y="812842"/>
            <a:ext cx="0" cy="741973"/>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456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D88E2329-0E8B-1B24-F284-8CB1A000858D}"/>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server</a:t>
            </a:r>
          </a:p>
        </p:txBody>
      </p:sp>
      <p:sp>
        <p:nvSpPr>
          <p:cNvPr id="6" name="ZoneTexte 5">
            <a:extLst>
              <a:ext uri="{FF2B5EF4-FFF2-40B4-BE49-F238E27FC236}">
                <a16:creationId xmlns:a16="http://schemas.microsoft.com/office/drawing/2014/main" id="{259B25B3-DA3F-9E06-BEF7-49BDDC890506}"/>
              </a:ext>
            </a:extLst>
          </p:cNvPr>
          <p:cNvSpPr txBox="1"/>
          <p:nvPr/>
        </p:nvSpPr>
        <p:spPr>
          <a:xfrm>
            <a:off x="838047" y="1032050"/>
            <a:ext cx="5257954" cy="830997"/>
          </a:xfrm>
          <a:prstGeom prst="rect">
            <a:avLst/>
          </a:prstGeom>
          <a:noFill/>
          <a:ln>
            <a:solidFill>
              <a:schemeClr val="tx1"/>
            </a:solidFill>
          </a:ln>
        </p:spPr>
        <p:txBody>
          <a:bodyPr wrap="square">
            <a:spAutoFit/>
          </a:bodyPr>
          <a:lstStyle/>
          <a:p>
            <a:pPr marL="285750" indent="-285750">
              <a:buFont typeface="Arial" panose="020B0604020202020204" pitchFamily="34" charset="0"/>
              <a:buChar char="•"/>
            </a:pPr>
            <a:r>
              <a:rPr lang="fr-FR" sz="1600" b="0" i="0" u="none" strike="noStrike" baseline="0" dirty="0">
                <a:solidFill>
                  <a:srgbClr val="000000"/>
                </a:solidFill>
              </a:rPr>
              <a:t>Vérifier que Eureka Server a été bien enregistré dans notre Spring Cloud Config Server </a:t>
            </a:r>
            <a:r>
              <a:rPr lang="fr-FR" sz="1600" b="1" i="0" u="none" strike="noStrike" baseline="0" dirty="0">
                <a:solidFill>
                  <a:schemeClr val="accent5">
                    <a:lumMod val="75000"/>
                  </a:schemeClr>
                </a:solidFill>
              </a:rPr>
              <a:t>http://localhost:9101/eureka-server/master </a:t>
            </a:r>
          </a:p>
        </p:txBody>
      </p:sp>
      <p:pic>
        <p:nvPicPr>
          <p:cNvPr id="9" name="Image 8">
            <a:extLst>
              <a:ext uri="{FF2B5EF4-FFF2-40B4-BE49-F238E27FC236}">
                <a16:creationId xmlns:a16="http://schemas.microsoft.com/office/drawing/2014/main" id="{DF313CE3-CDA0-5DDE-D91A-1C09A53E3D92}"/>
              </a:ext>
            </a:extLst>
          </p:cNvPr>
          <p:cNvPicPr>
            <a:picLocks noChangeAspect="1"/>
          </p:cNvPicPr>
          <p:nvPr/>
        </p:nvPicPr>
        <p:blipFill>
          <a:blip r:embed="rId2"/>
          <a:stretch>
            <a:fillRect/>
          </a:stretch>
        </p:blipFill>
        <p:spPr>
          <a:xfrm>
            <a:off x="838047" y="2141191"/>
            <a:ext cx="5257953" cy="4124142"/>
          </a:xfrm>
          <a:prstGeom prst="rect">
            <a:avLst/>
          </a:prstGeom>
        </p:spPr>
      </p:pic>
      <p:sp>
        <p:nvSpPr>
          <p:cNvPr id="11" name="ZoneTexte 10">
            <a:extLst>
              <a:ext uri="{FF2B5EF4-FFF2-40B4-BE49-F238E27FC236}">
                <a16:creationId xmlns:a16="http://schemas.microsoft.com/office/drawing/2014/main" id="{37B7CE5A-D15A-12AF-A2FA-939A7AB754E2}"/>
              </a:ext>
            </a:extLst>
          </p:cNvPr>
          <p:cNvSpPr txBox="1"/>
          <p:nvPr/>
        </p:nvSpPr>
        <p:spPr>
          <a:xfrm>
            <a:off x="6510718" y="1026404"/>
            <a:ext cx="5257954" cy="861774"/>
          </a:xfrm>
          <a:prstGeom prst="rect">
            <a:avLst/>
          </a:prstGeom>
          <a:noFill/>
          <a:ln>
            <a:solidFill>
              <a:schemeClr val="tx1"/>
            </a:solidFill>
          </a:ln>
        </p:spPr>
        <p:txBody>
          <a:bodyPr wrap="square">
            <a:spAutoFit/>
          </a:bodyPr>
          <a:lstStyle/>
          <a:p>
            <a:r>
              <a:rPr lang="fr-FR" sz="1800" b="0" i="0" u="none" strike="noStrike" baseline="0" dirty="0">
                <a:solidFill>
                  <a:srgbClr val="000000"/>
                </a:solidFill>
                <a:latin typeface="Calibri" panose="020F0502020204030204" pitchFamily="34" charset="0"/>
              </a:rPr>
              <a:t>Accéder à Eureka Server : </a:t>
            </a:r>
          </a:p>
          <a:p>
            <a:r>
              <a:rPr lang="fr-FR" sz="1600" b="1" dirty="0">
                <a:solidFill>
                  <a:schemeClr val="accent5">
                    <a:lumMod val="75000"/>
                  </a:schemeClr>
                </a:solidFill>
              </a:rPr>
              <a:t>http://localhost:9102/ </a:t>
            </a:r>
          </a:p>
          <a:p>
            <a:endParaRPr lang="fr-FR" sz="1600" b="1" dirty="0">
              <a:solidFill>
                <a:schemeClr val="accent5">
                  <a:lumMod val="75000"/>
                </a:schemeClr>
              </a:solidFill>
            </a:endParaRPr>
          </a:p>
        </p:txBody>
      </p:sp>
      <p:pic>
        <p:nvPicPr>
          <p:cNvPr id="24" name="Image 23">
            <a:extLst>
              <a:ext uri="{FF2B5EF4-FFF2-40B4-BE49-F238E27FC236}">
                <a16:creationId xmlns:a16="http://schemas.microsoft.com/office/drawing/2014/main" id="{00B417AE-F820-07F7-CC4E-BF3F7B9732CC}"/>
              </a:ext>
            </a:extLst>
          </p:cNvPr>
          <p:cNvPicPr>
            <a:picLocks noChangeAspect="1"/>
          </p:cNvPicPr>
          <p:nvPr/>
        </p:nvPicPr>
        <p:blipFill>
          <a:blip r:embed="rId3"/>
          <a:stretch>
            <a:fillRect/>
          </a:stretch>
        </p:blipFill>
        <p:spPr>
          <a:xfrm>
            <a:off x="6510718" y="2141191"/>
            <a:ext cx="5257954" cy="4124142"/>
          </a:xfrm>
          <a:prstGeom prst="rect">
            <a:avLst/>
          </a:prstGeom>
          <a:ln>
            <a:solidFill>
              <a:schemeClr val="tx1"/>
            </a:solidFill>
          </a:ln>
        </p:spPr>
      </p:pic>
    </p:spTree>
    <p:extLst>
      <p:ext uri="{BB962C8B-B14F-4D97-AF65-F5344CB8AC3E}">
        <p14:creationId xmlns:p14="http://schemas.microsoft.com/office/powerpoint/2010/main" val="258243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F367514A-31BE-AF09-691C-382D9F295F83}"/>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client</a:t>
            </a:r>
          </a:p>
        </p:txBody>
      </p:sp>
      <p:sp>
        <p:nvSpPr>
          <p:cNvPr id="6" name="ZoneTexte 5">
            <a:extLst>
              <a:ext uri="{FF2B5EF4-FFF2-40B4-BE49-F238E27FC236}">
                <a16:creationId xmlns:a16="http://schemas.microsoft.com/office/drawing/2014/main" id="{7E569FD7-15F1-15FD-B47F-8B776D001DAC}"/>
              </a:ext>
            </a:extLst>
          </p:cNvPr>
          <p:cNvSpPr txBox="1"/>
          <p:nvPr/>
        </p:nvSpPr>
        <p:spPr>
          <a:xfrm>
            <a:off x="711200" y="1092138"/>
            <a:ext cx="10239022" cy="3139321"/>
          </a:xfrm>
          <a:prstGeom prst="rect">
            <a:avLst/>
          </a:prstGeom>
          <a:noFill/>
        </p:spPr>
        <p:txBody>
          <a:bodyPr wrap="square">
            <a:spAutoFit/>
          </a:bodyPr>
          <a:lstStyle/>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Ajouter la dépenda</a:t>
            </a:r>
            <a:r>
              <a:rPr lang="fr-FR" dirty="0">
                <a:solidFill>
                  <a:srgbClr val="000000"/>
                </a:solidFill>
                <a:latin typeface="Calibri" panose="020F0502020204030204" pitchFamily="34" charset="0"/>
              </a:rPr>
              <a:t>nce ans le fichier pom.xml</a:t>
            </a:r>
            <a:endParaRPr lang="fr-FR"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Fichier « </a:t>
            </a:r>
            <a:r>
              <a:rPr lang="fr-FR" sz="1800" b="0" i="0" u="none" strike="noStrike" baseline="0" dirty="0" err="1">
                <a:solidFill>
                  <a:srgbClr val="000000"/>
                </a:solidFill>
                <a:latin typeface="Calibri" panose="020F0502020204030204" pitchFamily="34" charset="0"/>
              </a:rPr>
              <a:t>bootstrap.properties</a:t>
            </a:r>
            <a:r>
              <a:rPr lang="fr-FR" sz="1800" b="0" i="0" u="none" strike="noStrike" baseline="0" dirty="0">
                <a:solidFill>
                  <a:srgbClr val="000000"/>
                </a:solidFill>
                <a:latin typeface="Calibri" panose="020F0502020204030204" pitchFamily="34" charset="0"/>
              </a:rPr>
              <a:t> » du MS-Produits : le ficher restera le même sans modification </a:t>
            </a:r>
          </a:p>
          <a:p>
            <a:endParaRPr lang="fr-FR" sz="1800" b="0" i="0" u="none" strike="noStrike" baseline="0" dirty="0">
              <a:solidFill>
                <a:srgbClr val="000000"/>
              </a:solidFill>
              <a:latin typeface="Calibri" panose="020F0502020204030204" pitchFamily="34" charset="0"/>
            </a:endParaRPr>
          </a:p>
          <a:p>
            <a:endParaRPr lang="fr-FR" dirty="0">
              <a:solidFill>
                <a:srgbClr val="000000"/>
              </a:solidFill>
              <a:latin typeface="Calibri" panose="020F0502020204030204" pitchFamily="34" charset="0"/>
            </a:endParaRPr>
          </a:p>
          <a:p>
            <a:pPr algn="l"/>
            <a:endParaRPr lang="fr-FR" sz="1800" b="0" i="0" u="none" strike="noStrike" baseline="0" dirty="0">
              <a:solidFill>
                <a:srgbClr val="000000"/>
              </a:solidFill>
              <a:latin typeface="Calibri" panose="020F0502020204030204" pitchFamily="34" charset="0"/>
            </a:endParaRPr>
          </a:p>
          <a:p>
            <a:pPr marL="285750" indent="-285750" algn="l">
              <a:buFont typeface="Arial" panose="020B0604020202020204" pitchFamily="34" charset="0"/>
              <a:buChar char="•"/>
            </a:pPr>
            <a:r>
              <a:rPr lang="fr-FR" sz="1600" b="0" i="0" u="none" strike="noStrike" baseline="0" dirty="0">
                <a:solidFill>
                  <a:srgbClr val="000000"/>
                </a:solidFill>
              </a:rPr>
              <a:t>Modifier </a:t>
            </a:r>
            <a:r>
              <a:rPr lang="fr-FR" sz="1600" dirty="0">
                <a:solidFill>
                  <a:srgbClr val="000000"/>
                </a:solidFill>
              </a:rPr>
              <a:t>le </a:t>
            </a:r>
            <a:r>
              <a:rPr lang="fr-FR" sz="1600" b="0" i="0" u="none" strike="noStrike" baseline="0" dirty="0">
                <a:solidFill>
                  <a:srgbClr val="000000"/>
                </a:solidFill>
              </a:rPr>
              <a:t>Fichier « </a:t>
            </a:r>
            <a:r>
              <a:rPr lang="fr-FR" sz="1600" b="1" i="0" u="none" strike="noStrike" baseline="0" dirty="0" err="1">
                <a:solidFill>
                  <a:schemeClr val="accent6">
                    <a:lumMod val="75000"/>
                  </a:schemeClr>
                </a:solidFill>
              </a:rPr>
              <a:t>microservice</a:t>
            </a:r>
            <a:r>
              <a:rPr lang="fr-FR" sz="1600" b="1" i="0" u="none" strike="noStrike" baseline="0" dirty="0">
                <a:solidFill>
                  <a:schemeClr val="accent6">
                    <a:lumMod val="75000"/>
                  </a:schemeClr>
                </a:solidFill>
              </a:rPr>
              <a:t>-produits</a:t>
            </a:r>
            <a:r>
              <a:rPr lang="fr-FR" sz="1600" b="0" i="0" u="none" strike="noStrike" baseline="0" dirty="0">
                <a:solidFill>
                  <a:srgbClr val="000000"/>
                </a:solidFill>
              </a:rPr>
              <a:t> » du MS-Produits pushé sur </a:t>
            </a:r>
            <a:r>
              <a:rPr lang="fr-FR" sz="1600" b="0" i="0" u="none" strike="noStrike" baseline="0" dirty="0" err="1">
                <a:solidFill>
                  <a:srgbClr val="000000"/>
                </a:solidFill>
              </a:rPr>
              <a:t>Github</a:t>
            </a:r>
            <a:r>
              <a:rPr lang="fr-FR" sz="1600" b="0" i="0" u="none" strike="noStrike" baseline="0" dirty="0">
                <a:solidFill>
                  <a:srgbClr val="000000"/>
                </a:solidFill>
              </a:rPr>
              <a:t>: le </a:t>
            </a:r>
            <a:r>
              <a:rPr lang="fr-FR" sz="1600" b="0" i="0" u="none" strike="noStrike" baseline="0" dirty="0" err="1">
                <a:solidFill>
                  <a:srgbClr val="000000"/>
                </a:solidFill>
              </a:rPr>
              <a:t>micorservice</a:t>
            </a:r>
            <a:r>
              <a:rPr lang="fr-FR" sz="1600" b="0" i="0" u="none" strike="noStrike" baseline="0" dirty="0">
                <a:solidFill>
                  <a:srgbClr val="000000"/>
                </a:solidFill>
              </a:rPr>
              <a:t>-produits va s’enregistrer à Eureka Server </a:t>
            </a:r>
            <a:r>
              <a:rPr lang="fr-FR" sz="1800" b="0" i="0" u="none" strike="noStrike" baseline="0" dirty="0">
                <a:solidFill>
                  <a:srgbClr val="000000"/>
                </a:solidFill>
                <a:latin typeface="Calibri" panose="020F0502020204030204" pitchFamily="34" charset="0"/>
              </a:rPr>
              <a:t>:</a:t>
            </a:r>
          </a:p>
        </p:txBody>
      </p:sp>
      <p:sp>
        <p:nvSpPr>
          <p:cNvPr id="9" name="ZoneTexte 8">
            <a:extLst>
              <a:ext uri="{FF2B5EF4-FFF2-40B4-BE49-F238E27FC236}">
                <a16:creationId xmlns:a16="http://schemas.microsoft.com/office/drawing/2014/main" id="{51BC5A98-DC94-074A-FBA2-4A3DA0AF97BF}"/>
              </a:ext>
            </a:extLst>
          </p:cNvPr>
          <p:cNvSpPr txBox="1"/>
          <p:nvPr/>
        </p:nvSpPr>
        <p:spPr>
          <a:xfrm>
            <a:off x="2909558" y="2914423"/>
            <a:ext cx="6096000" cy="523220"/>
          </a:xfrm>
          <a:prstGeom prst="rect">
            <a:avLst/>
          </a:prstGeom>
          <a:noFill/>
          <a:ln>
            <a:solidFill>
              <a:schemeClr val="tx1"/>
            </a:solidFill>
          </a:ln>
        </p:spPr>
        <p:txBody>
          <a:bodyPr wrap="square">
            <a:spAutoFit/>
          </a:bodyPr>
          <a:lstStyle/>
          <a:p>
            <a:r>
              <a:rPr lang="fr-FR" sz="1400" b="0" i="0" u="none" strike="noStrike" baseline="0" dirty="0">
                <a:solidFill>
                  <a:srgbClr val="000000"/>
                </a:solidFill>
                <a:latin typeface="Consolas" panose="020B0609020204030204" pitchFamily="49" charset="0"/>
              </a:rPr>
              <a:t>spring.application.name=</a:t>
            </a:r>
            <a:r>
              <a:rPr lang="fr-FR" sz="1400" b="1" i="0" u="none" strike="noStrike" baseline="0" dirty="0" err="1">
                <a:solidFill>
                  <a:srgbClr val="7030A0"/>
                </a:solidFill>
                <a:latin typeface="Consolas" panose="020B0609020204030204" pitchFamily="49" charset="0"/>
              </a:rPr>
              <a:t>microservice</a:t>
            </a:r>
            <a:r>
              <a:rPr lang="fr-FR" sz="1400" b="1" i="0" u="none" strike="noStrike" baseline="0" dirty="0">
                <a:solidFill>
                  <a:srgbClr val="7030A0"/>
                </a:solidFill>
                <a:latin typeface="Consolas" panose="020B0609020204030204" pitchFamily="49" charset="0"/>
              </a:rPr>
              <a:t>-produits </a:t>
            </a:r>
          </a:p>
          <a:p>
            <a:r>
              <a:rPr lang="fr-FR" sz="1400" b="0" i="0" u="none" strike="noStrike" baseline="0" dirty="0" err="1">
                <a:solidFill>
                  <a:srgbClr val="000000"/>
                </a:solidFill>
                <a:latin typeface="Consolas" panose="020B0609020204030204" pitchFamily="49" charset="0"/>
              </a:rPr>
              <a:t>spring.cloud.config.uri</a:t>
            </a:r>
            <a:r>
              <a:rPr lang="fr-FR" sz="1400" b="0" i="0" u="none" strike="noStrike" baseline="0" dirty="0">
                <a:solidFill>
                  <a:srgbClr val="000000"/>
                </a:solidFill>
                <a:latin typeface="Consolas" panose="020B0609020204030204" pitchFamily="49" charset="0"/>
              </a:rPr>
              <a:t>=</a:t>
            </a:r>
            <a:r>
              <a:rPr lang="fr-FR" sz="1400" b="1" dirty="0">
                <a:solidFill>
                  <a:srgbClr val="7030A0"/>
                </a:solidFill>
                <a:latin typeface="Consolas" panose="020B0609020204030204" pitchFamily="49" charset="0"/>
              </a:rPr>
              <a:t>http://localhost:9101 </a:t>
            </a:r>
          </a:p>
        </p:txBody>
      </p:sp>
      <p:sp>
        <p:nvSpPr>
          <p:cNvPr id="17" name="ZoneTexte 16">
            <a:extLst>
              <a:ext uri="{FF2B5EF4-FFF2-40B4-BE49-F238E27FC236}">
                <a16:creationId xmlns:a16="http://schemas.microsoft.com/office/drawing/2014/main" id="{B0C0527D-8A34-8C3D-D21B-96180CC2EA9D}"/>
              </a:ext>
            </a:extLst>
          </p:cNvPr>
          <p:cNvSpPr txBox="1"/>
          <p:nvPr/>
        </p:nvSpPr>
        <p:spPr>
          <a:xfrm>
            <a:off x="838047" y="4190512"/>
            <a:ext cx="10239022" cy="2462213"/>
          </a:xfrm>
          <a:prstGeom prst="rect">
            <a:avLst/>
          </a:prstGeom>
          <a:noFill/>
          <a:ln>
            <a:solidFill>
              <a:schemeClr val="tx1"/>
            </a:solidFill>
          </a:ln>
        </p:spPr>
        <p:txBody>
          <a:bodyPr wrap="square">
            <a:spAutoFit/>
          </a:bodyPr>
          <a:lstStyle/>
          <a:p>
            <a:r>
              <a:rPr lang="fr-FR" sz="1400" b="0" i="0" u="none" strike="noStrike" baseline="0" dirty="0">
                <a:solidFill>
                  <a:schemeClr val="accent6"/>
                </a:solidFill>
                <a:latin typeface="Consolas" panose="020B0609020204030204" pitchFamily="49" charset="0"/>
              </a:rPr>
              <a:t>#Configurations H2 </a:t>
            </a:r>
          </a:p>
          <a:p>
            <a:r>
              <a:rPr lang="fr-FR" sz="1400" b="0" i="0" u="none" strike="noStrike" baseline="0" dirty="0" err="1">
                <a:solidFill>
                  <a:srgbClr val="000000"/>
                </a:solidFill>
                <a:latin typeface="Consolas" panose="020B0609020204030204" pitchFamily="49" charset="0"/>
              </a:rPr>
              <a:t>spring.jpa.show-sql</a:t>
            </a:r>
            <a:r>
              <a:rPr lang="fr-FR" sz="1400" b="0" i="0" u="none" strike="noStrike" baseline="0" dirty="0">
                <a:solidFill>
                  <a:srgbClr val="000000"/>
                </a:solidFill>
                <a:latin typeface="Consolas" panose="020B0609020204030204" pitchFamily="49" charset="0"/>
              </a:rPr>
              <a:t>=</a:t>
            </a:r>
            <a:r>
              <a:rPr lang="fr-FR" sz="1400" b="1" i="0" u="none" strike="noStrike" baseline="0" dirty="0" err="1">
                <a:solidFill>
                  <a:schemeClr val="accent5">
                    <a:lumMod val="75000"/>
                  </a:schemeClr>
                </a:solidFill>
                <a:latin typeface="Consolas" panose="020B0609020204030204" pitchFamily="49" charset="0"/>
              </a:rPr>
              <a:t>true</a:t>
            </a:r>
            <a:r>
              <a:rPr lang="fr-FR" sz="1400" b="0" i="0" u="none" strike="noStrike" baseline="0" dirty="0">
                <a:solidFill>
                  <a:srgbClr val="000000"/>
                </a:solidFill>
                <a:latin typeface="Consolas" panose="020B0609020204030204" pitchFamily="49" charset="0"/>
              </a:rPr>
              <a:t> </a:t>
            </a:r>
          </a:p>
          <a:p>
            <a:r>
              <a:rPr lang="en-US" sz="1400" b="0" i="0" u="none" strike="noStrike" baseline="0" dirty="0">
                <a:solidFill>
                  <a:srgbClr val="000000"/>
                </a:solidFill>
                <a:latin typeface="Consolas" panose="020B0609020204030204" pitchFamily="49" charset="0"/>
              </a:rPr>
              <a:t>spring.h2.console.enabled=</a:t>
            </a:r>
            <a:r>
              <a:rPr lang="en-US" sz="1400" b="1" dirty="0">
                <a:solidFill>
                  <a:schemeClr val="accent5">
                    <a:lumMod val="75000"/>
                  </a:schemeClr>
                </a:solidFill>
                <a:latin typeface="Consolas" panose="020B0609020204030204" pitchFamily="49" charset="0"/>
              </a:rPr>
              <a:t>true</a:t>
            </a:r>
            <a:r>
              <a:rPr lang="en-US" sz="1400" b="0" i="0" u="none" strike="noStrike" baseline="0" dirty="0">
                <a:solidFill>
                  <a:srgbClr val="000000"/>
                </a:solidFill>
                <a:latin typeface="Consolas" panose="020B0609020204030204" pitchFamily="49" charset="0"/>
              </a:rPr>
              <a:t> </a:t>
            </a:r>
          </a:p>
          <a:p>
            <a:r>
              <a:rPr lang="fr-FR" sz="1400" dirty="0">
                <a:solidFill>
                  <a:schemeClr val="accent6"/>
                </a:solidFill>
                <a:latin typeface="Consolas" panose="020B0609020204030204" pitchFamily="49" charset="0"/>
              </a:rPr>
              <a:t>#defini l'encodage pour </a:t>
            </a:r>
            <a:r>
              <a:rPr lang="fr-FR" sz="1400" dirty="0" err="1">
                <a:solidFill>
                  <a:schemeClr val="accent6"/>
                </a:solidFill>
                <a:latin typeface="Consolas" panose="020B0609020204030204" pitchFamily="49" charset="0"/>
              </a:rPr>
              <a:t>data.sql</a:t>
            </a:r>
            <a:r>
              <a:rPr lang="fr-FR" sz="1400" dirty="0">
                <a:solidFill>
                  <a:schemeClr val="accent6"/>
                </a:solidFill>
                <a:latin typeface="Consolas" panose="020B0609020204030204" pitchFamily="49" charset="0"/>
              </a:rPr>
              <a:t> </a:t>
            </a:r>
          </a:p>
          <a:p>
            <a:r>
              <a:rPr lang="fr-FR" sz="1400" b="0" i="0" u="none" strike="noStrike" baseline="0" dirty="0" err="1">
                <a:solidFill>
                  <a:srgbClr val="000000"/>
                </a:solidFill>
                <a:latin typeface="Consolas" panose="020B0609020204030204" pitchFamily="49" charset="0"/>
              </a:rPr>
              <a:t>spring.datasource.sql</a:t>
            </a:r>
            <a:r>
              <a:rPr lang="fr-FR" sz="1400" b="0" i="0" u="none" strike="noStrike" baseline="0" dirty="0">
                <a:solidFill>
                  <a:srgbClr val="000000"/>
                </a:solidFill>
                <a:latin typeface="Consolas" panose="020B0609020204030204" pitchFamily="49" charset="0"/>
              </a:rPr>
              <a:t>-script-</a:t>
            </a:r>
            <a:r>
              <a:rPr lang="fr-FR" sz="1400" b="0" i="0" u="none" strike="noStrike" baseline="0" dirty="0" err="1">
                <a:solidFill>
                  <a:srgbClr val="000000"/>
                </a:solidFill>
                <a:latin typeface="Consolas" panose="020B0609020204030204" pitchFamily="49" charset="0"/>
              </a:rPr>
              <a:t>encoding</a:t>
            </a:r>
            <a:r>
              <a:rPr lang="fr-FR" sz="1400" b="0" i="0" u="none" strike="noStrike" baseline="0" dirty="0">
                <a:solidFill>
                  <a:srgbClr val="000000"/>
                </a:solidFill>
                <a:latin typeface="Consolas" panose="020B0609020204030204" pitchFamily="49" charset="0"/>
              </a:rPr>
              <a:t>=</a:t>
            </a:r>
            <a:r>
              <a:rPr lang="fr-FR" sz="1400" b="1" dirty="0">
                <a:solidFill>
                  <a:schemeClr val="accent5">
                    <a:lumMod val="75000"/>
                  </a:schemeClr>
                </a:solidFill>
                <a:latin typeface="Consolas" panose="020B0609020204030204" pitchFamily="49" charset="0"/>
              </a:rPr>
              <a:t>UTF-8</a:t>
            </a:r>
            <a:r>
              <a:rPr lang="fr-FR" sz="1400" b="0" i="0" u="none" strike="noStrike" baseline="0" dirty="0">
                <a:solidFill>
                  <a:srgbClr val="000000"/>
                </a:solidFill>
                <a:latin typeface="Consolas" panose="020B0609020204030204" pitchFamily="49" charset="0"/>
              </a:rPr>
              <a:t> </a:t>
            </a:r>
          </a:p>
          <a:p>
            <a:r>
              <a:rPr lang="fr-FR" sz="1400" dirty="0">
                <a:solidFill>
                  <a:schemeClr val="accent6"/>
                </a:solidFill>
                <a:latin typeface="Consolas" panose="020B0609020204030204" pitchFamily="49" charset="0"/>
              </a:rPr>
              <a:t>#Eureka :indique l'URL d'Eureka à laquelle il faut s'enregistrer </a:t>
            </a:r>
          </a:p>
          <a:p>
            <a:r>
              <a:rPr lang="fr-FR" sz="1400" b="0" i="0" u="none" strike="noStrike" baseline="0" dirty="0" err="1">
                <a:solidFill>
                  <a:srgbClr val="000000"/>
                </a:solidFill>
                <a:latin typeface="Consolas" panose="020B0609020204030204" pitchFamily="49" charset="0"/>
              </a:rPr>
              <a:t>eureka.client.serviceUrl.defaultZone</a:t>
            </a:r>
            <a:r>
              <a:rPr lang="fr-FR" sz="1400" b="0" i="0" u="none" strike="noStrike" baseline="0" dirty="0">
                <a:solidFill>
                  <a:srgbClr val="000000"/>
                </a:solidFill>
                <a:latin typeface="Consolas" panose="020B0609020204030204" pitchFamily="49" charset="0"/>
              </a:rPr>
              <a:t>=</a:t>
            </a:r>
            <a:r>
              <a:rPr lang="fr-FR" sz="1400" b="1" dirty="0">
                <a:solidFill>
                  <a:schemeClr val="accent5">
                    <a:lumMod val="75000"/>
                  </a:schemeClr>
                </a:solidFill>
                <a:latin typeface="Consolas" panose="020B0609020204030204" pitchFamily="49" charset="0"/>
              </a:rPr>
              <a:t>http://localhost:9102/eureka/ </a:t>
            </a:r>
          </a:p>
          <a:p>
            <a:r>
              <a:rPr lang="fr-FR" sz="1400" dirty="0">
                <a:solidFill>
                  <a:schemeClr val="accent6"/>
                </a:solidFill>
                <a:latin typeface="Consolas" panose="020B0609020204030204" pitchFamily="49" charset="0"/>
              </a:rPr>
              <a:t>#Actuator : </a:t>
            </a:r>
            <a:r>
              <a:rPr lang="fr-FR" sz="1400" dirty="0" err="1">
                <a:solidFill>
                  <a:schemeClr val="accent6"/>
                </a:solidFill>
                <a:latin typeface="Consolas" panose="020B0609020204030204" pitchFamily="49" charset="0"/>
              </a:rPr>
              <a:t>management.endpoints.web.exposure.include</a:t>
            </a:r>
            <a:r>
              <a:rPr lang="fr-FR" sz="1400" dirty="0">
                <a:solidFill>
                  <a:schemeClr val="accent6"/>
                </a:solidFill>
                <a:latin typeface="Consolas" panose="020B0609020204030204" pitchFamily="49" charset="0"/>
              </a:rPr>
              <a:t>=* </a:t>
            </a:r>
          </a:p>
          <a:p>
            <a:r>
              <a:rPr lang="en-US" sz="1400" b="0" i="0" u="none" strike="noStrike" baseline="0" dirty="0" err="1">
                <a:solidFill>
                  <a:srgbClr val="000000"/>
                </a:solidFill>
                <a:latin typeface="Consolas" panose="020B0609020204030204" pitchFamily="49" charset="0"/>
              </a:rPr>
              <a:t>management.endpoints.web.expose</a:t>
            </a:r>
            <a:r>
              <a:rPr lang="en-US" sz="1400" b="0" i="0" u="none" strike="noStrike" baseline="0" dirty="0">
                <a:solidFill>
                  <a:srgbClr val="000000"/>
                </a:solidFill>
                <a:latin typeface="Consolas" panose="020B0609020204030204" pitchFamily="49" charset="0"/>
              </a:rPr>
              <a:t>=</a:t>
            </a:r>
            <a:r>
              <a:rPr lang="en-US" sz="1400" b="1" dirty="0">
                <a:solidFill>
                  <a:schemeClr val="accent5">
                    <a:lumMod val="75000"/>
                  </a:schemeClr>
                </a:solidFill>
                <a:latin typeface="Consolas" panose="020B0609020204030204" pitchFamily="49" charset="0"/>
              </a:rPr>
              <a:t>info, health, refresh </a:t>
            </a:r>
          </a:p>
          <a:p>
            <a:r>
              <a:rPr lang="fr-FR" sz="1400" dirty="0">
                <a:solidFill>
                  <a:schemeClr val="accent6"/>
                </a:solidFill>
                <a:latin typeface="Consolas" panose="020B0609020204030204" pitchFamily="49" charset="0"/>
              </a:rPr>
              <a:t>#Les configurations personnalisés </a:t>
            </a:r>
          </a:p>
          <a:p>
            <a:r>
              <a:rPr lang="fr-FR" sz="1400" b="0" i="0" u="none" strike="noStrike" baseline="0" dirty="0">
                <a:solidFill>
                  <a:srgbClr val="000000"/>
                </a:solidFill>
                <a:latin typeface="Consolas" panose="020B0609020204030204" pitchFamily="49" charset="0"/>
              </a:rPr>
              <a:t>mes-</a:t>
            </a:r>
            <a:r>
              <a:rPr lang="fr-FR" sz="1400" b="0" i="0" u="none" strike="noStrike" baseline="0" dirty="0" err="1">
                <a:solidFill>
                  <a:srgbClr val="000000"/>
                </a:solidFill>
                <a:latin typeface="Consolas" panose="020B0609020204030204" pitchFamily="49" charset="0"/>
              </a:rPr>
              <a:t>configs.limitDeProduits</a:t>
            </a:r>
            <a:r>
              <a:rPr lang="fr-FR" sz="1400" b="0" i="0" u="none" strike="noStrike" baseline="0" dirty="0">
                <a:solidFill>
                  <a:srgbClr val="000000"/>
                </a:solidFill>
                <a:latin typeface="Consolas" panose="020B0609020204030204" pitchFamily="49" charset="0"/>
              </a:rPr>
              <a:t>= </a:t>
            </a:r>
            <a:r>
              <a:rPr lang="fr-FR" sz="1400" b="1" dirty="0">
                <a:solidFill>
                  <a:schemeClr val="accent5">
                    <a:lumMod val="75000"/>
                  </a:schemeClr>
                </a:solidFill>
                <a:latin typeface="Consolas" panose="020B0609020204030204" pitchFamily="49" charset="0"/>
              </a:rPr>
              <a:t>3 </a:t>
            </a:r>
            <a:r>
              <a:rPr lang="fr-FR" sz="1400" b="0" i="0" u="none" strike="noStrike" baseline="0" dirty="0">
                <a:solidFill>
                  <a:srgbClr val="000000"/>
                </a:solidFill>
                <a:latin typeface="Consolas" panose="020B0609020204030204" pitchFamily="49" charset="0"/>
              </a:rPr>
              <a:t>	</a:t>
            </a:r>
          </a:p>
        </p:txBody>
      </p:sp>
      <p:sp>
        <p:nvSpPr>
          <p:cNvPr id="24" name="ZoneTexte 23">
            <a:extLst>
              <a:ext uri="{FF2B5EF4-FFF2-40B4-BE49-F238E27FC236}">
                <a16:creationId xmlns:a16="http://schemas.microsoft.com/office/drawing/2014/main" id="{F23176C0-9FAD-A5B8-C7A5-E3F0F4705E32}"/>
              </a:ext>
            </a:extLst>
          </p:cNvPr>
          <p:cNvSpPr txBox="1"/>
          <p:nvPr/>
        </p:nvSpPr>
        <p:spPr>
          <a:xfrm>
            <a:off x="2909558" y="1448282"/>
            <a:ext cx="6096000" cy="954107"/>
          </a:xfrm>
          <a:prstGeom prst="rect">
            <a:avLst/>
          </a:prstGeom>
          <a:noFill/>
          <a:ln>
            <a:solidFill>
              <a:schemeClr val="tx1"/>
            </a:solidFill>
          </a:ln>
        </p:spPr>
        <p:txBody>
          <a:bodyPr wrap="square">
            <a:spAutoFit/>
          </a:bodyPr>
          <a:lstStyle/>
          <a:p>
            <a:r>
              <a:rPr lang="fr-FR" sz="1400" b="0" i="0" u="none" strike="noStrike" baseline="0" dirty="0">
                <a:solidFill>
                  <a:srgbClr val="000000"/>
                </a:solidFill>
              </a:rPr>
              <a:t>&lt;</a:t>
            </a:r>
            <a:r>
              <a:rPr lang="fr-FR" sz="1400" b="0" i="0" u="none" strike="noStrike" baseline="0" dirty="0" err="1">
                <a:solidFill>
                  <a:srgbClr val="000000"/>
                </a:solidFill>
              </a:rPr>
              <a:t>dependency</a:t>
            </a:r>
            <a:r>
              <a:rPr lang="fr-FR" sz="1400" b="0" i="0" u="none" strike="noStrike" baseline="0" dirty="0">
                <a:solidFill>
                  <a:srgbClr val="000000"/>
                </a:solidFill>
              </a:rPr>
              <a:t>&gt; </a:t>
            </a:r>
          </a:p>
          <a:p>
            <a:r>
              <a:rPr lang="fr-FR" sz="1400" b="0" i="0" u="none" strike="noStrike" baseline="0" dirty="0">
                <a:solidFill>
                  <a:srgbClr val="000000"/>
                </a:solidFill>
              </a:rPr>
              <a:t>&lt;</a:t>
            </a:r>
            <a:r>
              <a:rPr lang="fr-FR" sz="1400" b="0" i="0" u="none" strike="noStrike" baseline="0" dirty="0" err="1">
                <a:solidFill>
                  <a:srgbClr val="000000"/>
                </a:solidFill>
              </a:rPr>
              <a:t>groupId</a:t>
            </a:r>
            <a:r>
              <a:rPr lang="fr-FR" sz="1400" b="0" i="0" u="none" strike="noStrike" baseline="0" dirty="0">
                <a:solidFill>
                  <a:srgbClr val="000000"/>
                </a:solidFill>
              </a:rPr>
              <a:t>&gt;</a:t>
            </a:r>
            <a:r>
              <a:rPr lang="fr-FR" sz="1400" b="0" i="0" u="none" strike="noStrike" baseline="0" dirty="0" err="1">
                <a:solidFill>
                  <a:srgbClr val="000000"/>
                </a:solidFill>
              </a:rPr>
              <a:t>org.springframework.cloud</a:t>
            </a:r>
            <a:r>
              <a:rPr lang="fr-FR" sz="1400" b="0" i="0" u="none" strike="noStrike" baseline="0" dirty="0">
                <a:solidFill>
                  <a:srgbClr val="000000"/>
                </a:solidFill>
              </a:rPr>
              <a:t>&lt;/</a:t>
            </a:r>
            <a:r>
              <a:rPr lang="fr-FR" sz="1400" b="0" i="0" u="none" strike="noStrike" baseline="0" dirty="0" err="1">
                <a:solidFill>
                  <a:srgbClr val="000000"/>
                </a:solidFill>
              </a:rPr>
              <a:t>groupId</a:t>
            </a:r>
            <a:r>
              <a:rPr lang="fr-FR" sz="1400" b="0" i="0" u="none" strike="noStrike" baseline="0" dirty="0">
                <a:solidFill>
                  <a:srgbClr val="000000"/>
                </a:solidFill>
              </a:rPr>
              <a:t>&gt; </a:t>
            </a:r>
          </a:p>
          <a:p>
            <a:r>
              <a:rPr lang="fr-FR" sz="1400" b="0" i="0" u="none" strike="noStrike" baseline="0" dirty="0">
                <a:solidFill>
                  <a:srgbClr val="000000"/>
                </a:solidFill>
              </a:rPr>
              <a:t>&lt;</a:t>
            </a:r>
            <a:r>
              <a:rPr lang="fr-FR" sz="1400" b="0" i="0" u="none" strike="noStrike" baseline="0" dirty="0" err="1">
                <a:solidFill>
                  <a:srgbClr val="000000"/>
                </a:solidFill>
              </a:rPr>
              <a:t>artifactId</a:t>
            </a:r>
            <a:r>
              <a:rPr lang="fr-FR" sz="1400" b="0" i="0" u="none" strike="noStrike" baseline="0" dirty="0">
                <a:solidFill>
                  <a:srgbClr val="000000"/>
                </a:solidFill>
              </a:rPr>
              <a:t>&gt;</a:t>
            </a:r>
            <a:r>
              <a:rPr lang="fr-FR" sz="1400" b="1" dirty="0" err="1">
                <a:solidFill>
                  <a:srgbClr val="7030A0"/>
                </a:solidFill>
                <a:latin typeface="Consolas" panose="020B0609020204030204" pitchFamily="49" charset="0"/>
              </a:rPr>
              <a:t>spring</a:t>
            </a:r>
            <a:r>
              <a:rPr lang="fr-FR" sz="1400" b="1" dirty="0">
                <a:solidFill>
                  <a:srgbClr val="7030A0"/>
                </a:solidFill>
                <a:latin typeface="Consolas" panose="020B0609020204030204" pitchFamily="49" charset="0"/>
              </a:rPr>
              <a:t>-cloud-starter-</a:t>
            </a:r>
            <a:r>
              <a:rPr lang="fr-FR" sz="1400" b="1" dirty="0" err="1">
                <a:solidFill>
                  <a:srgbClr val="7030A0"/>
                </a:solidFill>
                <a:latin typeface="Consolas" panose="020B0609020204030204" pitchFamily="49" charset="0"/>
              </a:rPr>
              <a:t>netflix</a:t>
            </a:r>
            <a:r>
              <a:rPr lang="fr-FR" sz="1400" b="1" dirty="0">
                <a:solidFill>
                  <a:srgbClr val="7030A0"/>
                </a:solidFill>
                <a:latin typeface="Consolas" panose="020B0609020204030204" pitchFamily="49" charset="0"/>
              </a:rPr>
              <a:t>-</a:t>
            </a:r>
            <a:r>
              <a:rPr lang="fr-FR" sz="1400" b="1" dirty="0" err="1">
                <a:solidFill>
                  <a:srgbClr val="7030A0"/>
                </a:solidFill>
                <a:latin typeface="Consolas" panose="020B0609020204030204" pitchFamily="49" charset="0"/>
              </a:rPr>
              <a:t>eureka</a:t>
            </a:r>
            <a:r>
              <a:rPr lang="fr-FR" sz="1400" b="1" dirty="0">
                <a:solidFill>
                  <a:srgbClr val="7030A0"/>
                </a:solidFill>
                <a:latin typeface="Consolas" panose="020B0609020204030204" pitchFamily="49" charset="0"/>
              </a:rPr>
              <a:t>-client</a:t>
            </a:r>
            <a:r>
              <a:rPr lang="fr-FR" sz="1400" b="0" i="0" u="none" strike="noStrike" baseline="0" dirty="0">
                <a:solidFill>
                  <a:srgbClr val="000000"/>
                </a:solidFill>
              </a:rPr>
              <a:t>&lt;/</a:t>
            </a:r>
            <a:r>
              <a:rPr lang="fr-FR" sz="1400" b="0" i="0" u="none" strike="noStrike" baseline="0" dirty="0" err="1">
                <a:solidFill>
                  <a:srgbClr val="000000"/>
                </a:solidFill>
              </a:rPr>
              <a:t>artifactId</a:t>
            </a:r>
            <a:r>
              <a:rPr lang="fr-FR" sz="1400" b="0" i="0" u="none" strike="noStrike" baseline="0" dirty="0">
                <a:solidFill>
                  <a:srgbClr val="000000"/>
                </a:solidFill>
              </a:rPr>
              <a:t>&gt; </a:t>
            </a:r>
          </a:p>
          <a:p>
            <a:r>
              <a:rPr lang="fr-FR" sz="1400" b="0" i="0" u="none" strike="noStrike" baseline="0" dirty="0">
                <a:solidFill>
                  <a:srgbClr val="000000"/>
                </a:solidFill>
              </a:rPr>
              <a:t>&lt;/</a:t>
            </a:r>
            <a:r>
              <a:rPr lang="fr-FR" sz="1400" b="0" i="0" u="none" strike="noStrike" baseline="0" dirty="0" err="1">
                <a:solidFill>
                  <a:srgbClr val="000000"/>
                </a:solidFill>
              </a:rPr>
              <a:t>dependency</a:t>
            </a:r>
            <a:r>
              <a:rPr lang="fr-FR" sz="1400" b="0" i="0" u="none" strike="noStrike" baseline="0" dirty="0">
                <a:solidFill>
                  <a:srgbClr val="000000"/>
                </a:solidFill>
              </a:rPr>
              <a:t>&gt; 	</a:t>
            </a:r>
          </a:p>
        </p:txBody>
      </p:sp>
    </p:spTree>
    <p:extLst>
      <p:ext uri="{BB962C8B-B14F-4D97-AF65-F5344CB8AC3E}">
        <p14:creationId xmlns:p14="http://schemas.microsoft.com/office/powerpoint/2010/main" val="35873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7E4B63CB-DCC5-D1E8-26A0-7AE88DF59542}"/>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client</a:t>
            </a:r>
          </a:p>
        </p:txBody>
      </p:sp>
      <p:sp>
        <p:nvSpPr>
          <p:cNvPr id="5" name="ZoneTexte 4">
            <a:extLst>
              <a:ext uri="{FF2B5EF4-FFF2-40B4-BE49-F238E27FC236}">
                <a16:creationId xmlns:a16="http://schemas.microsoft.com/office/drawing/2014/main" id="{B17D812C-AA45-D60E-6920-E3B280387C08}"/>
              </a:ext>
            </a:extLst>
          </p:cNvPr>
          <p:cNvSpPr txBox="1"/>
          <p:nvPr/>
        </p:nvSpPr>
        <p:spPr>
          <a:xfrm>
            <a:off x="711200" y="1092138"/>
            <a:ext cx="10239022" cy="369332"/>
          </a:xfrm>
          <a:prstGeom prst="rect">
            <a:avLst/>
          </a:prstGeom>
          <a:noFill/>
        </p:spPr>
        <p:txBody>
          <a:bodyPr wrap="square">
            <a:spAutoFit/>
          </a:bodyPr>
          <a:lstStyle/>
          <a:p>
            <a:pPr marL="285750" indent="-285750">
              <a:buFont typeface="Arial" panose="020B0604020202020204" pitchFamily="34" charset="0"/>
              <a:buChar char="•"/>
            </a:pPr>
            <a:r>
              <a:rPr lang="fr-FR" dirty="0">
                <a:solidFill>
                  <a:srgbClr val="000000"/>
                </a:solidFill>
                <a:latin typeface="Calibri" panose="020F0502020204030204" pitchFamily="34" charset="0"/>
              </a:rPr>
              <a:t>La classe principale ME-Product</a:t>
            </a:r>
            <a:endParaRPr lang="fr-FR" sz="1800" b="0" i="0" u="none" strike="noStrike" baseline="0" dirty="0">
              <a:solidFill>
                <a:srgbClr val="000000"/>
              </a:solidFill>
              <a:latin typeface="Calibri" panose="020F0502020204030204" pitchFamily="34" charset="0"/>
            </a:endParaRPr>
          </a:p>
        </p:txBody>
      </p:sp>
      <p:sp>
        <p:nvSpPr>
          <p:cNvPr id="7" name="ZoneTexte 6">
            <a:extLst>
              <a:ext uri="{FF2B5EF4-FFF2-40B4-BE49-F238E27FC236}">
                <a16:creationId xmlns:a16="http://schemas.microsoft.com/office/drawing/2014/main" id="{62FE52DD-A042-CF9D-5551-9567493E65FE}"/>
              </a:ext>
            </a:extLst>
          </p:cNvPr>
          <p:cNvSpPr txBox="1"/>
          <p:nvPr/>
        </p:nvSpPr>
        <p:spPr>
          <a:xfrm>
            <a:off x="1343378" y="1537649"/>
            <a:ext cx="8602133" cy="3108543"/>
          </a:xfrm>
          <a:prstGeom prst="rect">
            <a:avLst/>
          </a:prstGeom>
          <a:noFill/>
          <a:ln>
            <a:solidFill>
              <a:schemeClr val="tx1"/>
            </a:solidFill>
          </a:ln>
        </p:spPr>
        <p:txBody>
          <a:bodyPr wrap="square">
            <a:spAutoFit/>
          </a:bodyPr>
          <a:lstStyle/>
          <a:p>
            <a:r>
              <a:rPr lang="fr-FR" sz="1400" b="1" i="0" u="none" strike="noStrike" baseline="0" dirty="0">
                <a:solidFill>
                  <a:srgbClr val="000000"/>
                </a:solidFill>
                <a:latin typeface="Consolas" panose="020B0609020204030204" pitchFamily="49" charset="0"/>
              </a:rPr>
              <a:t>package </a:t>
            </a:r>
            <a:r>
              <a:rPr lang="fr-FR" sz="1400" b="0" i="0" u="none" strike="noStrike" baseline="0" dirty="0" err="1">
                <a:solidFill>
                  <a:srgbClr val="000000"/>
                </a:solidFill>
                <a:latin typeface="Consolas" panose="020B0609020204030204" pitchFamily="49" charset="0"/>
              </a:rPr>
              <a:t>com.mproduits</a:t>
            </a:r>
            <a:r>
              <a:rPr lang="fr-FR" sz="1400" b="0" i="0" u="none" strike="noStrike" baseline="0" dirty="0">
                <a:solidFill>
                  <a:srgbClr val="000000"/>
                </a:solidFill>
                <a:latin typeface="Consolas" panose="020B0609020204030204" pitchFamily="49" charset="0"/>
              </a:rPr>
              <a:t>; </a:t>
            </a:r>
          </a:p>
          <a:p>
            <a:r>
              <a:rPr lang="fr-FR" sz="1400" b="1" i="0" u="none" strike="noStrike" baseline="0" dirty="0">
                <a:solidFill>
                  <a:srgbClr val="000000"/>
                </a:solidFill>
                <a:latin typeface="Consolas" panose="020B0609020204030204" pitchFamily="49" charset="0"/>
              </a:rPr>
              <a:t>import </a:t>
            </a:r>
            <a:r>
              <a:rPr lang="fr-FR" sz="1400" b="1" i="0" u="none" strike="noStrike" baseline="0" dirty="0" err="1">
                <a:solidFill>
                  <a:srgbClr val="000000"/>
                </a:solidFill>
                <a:latin typeface="Consolas" panose="020B0609020204030204" pitchFamily="49" charset="0"/>
              </a:rPr>
              <a:t>org.springframework.boot.SpringApplication</a:t>
            </a:r>
            <a:r>
              <a:rPr lang="fr-FR" sz="1400" b="1" i="0" u="none" strike="noStrike" baseline="0" dirty="0">
                <a:solidFill>
                  <a:srgbClr val="000000"/>
                </a:solidFill>
                <a:latin typeface="Consolas" panose="020B0609020204030204" pitchFamily="49" charset="0"/>
              </a:rPr>
              <a:t>; </a:t>
            </a:r>
            <a:endParaRPr lang="fr-FR" sz="1400" b="0" i="0" u="none" strike="noStrike" baseline="0" dirty="0">
              <a:solidFill>
                <a:srgbClr val="000000"/>
              </a:solidFill>
              <a:latin typeface="Consolas" panose="020B0609020204030204" pitchFamily="49" charset="0"/>
            </a:endParaRPr>
          </a:p>
          <a:p>
            <a:r>
              <a:rPr lang="fr-FR" sz="1400" b="1" i="0" u="none" strike="noStrike" baseline="0" dirty="0">
                <a:solidFill>
                  <a:srgbClr val="000000"/>
                </a:solidFill>
                <a:latin typeface="Consolas" panose="020B0609020204030204" pitchFamily="49" charset="0"/>
              </a:rPr>
              <a:t>import </a:t>
            </a:r>
            <a:r>
              <a:rPr lang="fr-FR" sz="1400" b="1" i="0" u="none" strike="noStrike" baseline="0" dirty="0" err="1">
                <a:solidFill>
                  <a:srgbClr val="000000"/>
                </a:solidFill>
                <a:latin typeface="Consolas" panose="020B0609020204030204" pitchFamily="49" charset="0"/>
              </a:rPr>
              <a:t>org.springframework.boot.autoconfigure.SpringBootApplication</a:t>
            </a:r>
            <a:r>
              <a:rPr lang="fr-FR" sz="1400" b="1" i="0" u="none" strike="noStrike" baseline="0" dirty="0">
                <a:solidFill>
                  <a:srgbClr val="000000"/>
                </a:solidFill>
                <a:latin typeface="Consolas" panose="020B0609020204030204" pitchFamily="49" charset="0"/>
              </a:rPr>
              <a:t>; </a:t>
            </a:r>
            <a:endParaRPr lang="fr-FR" sz="1400" b="0" i="0" u="none" strike="noStrike" baseline="0" dirty="0">
              <a:solidFill>
                <a:srgbClr val="000000"/>
              </a:solidFill>
              <a:latin typeface="Consolas" panose="020B0609020204030204" pitchFamily="49" charset="0"/>
            </a:endParaRPr>
          </a:p>
          <a:p>
            <a:r>
              <a:rPr lang="fr-FR" sz="1400" b="1" i="0" u="none" strike="noStrike" baseline="0" dirty="0">
                <a:solidFill>
                  <a:srgbClr val="000000"/>
                </a:solidFill>
                <a:latin typeface="Consolas" panose="020B0609020204030204" pitchFamily="49" charset="0"/>
              </a:rPr>
              <a:t>import org.springframework.boot.context.properties.EnableConfigurationProperties; </a:t>
            </a:r>
            <a:endParaRPr lang="fr-FR" sz="1400" b="0" i="0" u="none" strike="noStrike" baseline="0" dirty="0">
              <a:solidFill>
                <a:srgbClr val="000000"/>
              </a:solidFill>
              <a:latin typeface="Consolas" panose="020B0609020204030204" pitchFamily="49" charset="0"/>
            </a:endParaRPr>
          </a:p>
          <a:p>
            <a:r>
              <a:rPr lang="fr-FR" sz="1400" b="1" i="0" u="none" strike="noStrike" baseline="0" dirty="0">
                <a:solidFill>
                  <a:srgbClr val="000000"/>
                </a:solidFill>
                <a:latin typeface="Consolas" panose="020B0609020204030204" pitchFamily="49" charset="0"/>
              </a:rPr>
              <a:t>import </a:t>
            </a:r>
            <a:r>
              <a:rPr lang="fr-FR" sz="1400" b="0" i="0" u="none" strike="noStrike" baseline="0" dirty="0">
                <a:solidFill>
                  <a:srgbClr val="000000"/>
                </a:solidFill>
                <a:latin typeface="Consolas" panose="020B0609020204030204" pitchFamily="49" charset="0"/>
              </a:rPr>
              <a:t>org.springframework.cloud.client.discovery.EnableDiscoveryClient; </a:t>
            </a:r>
          </a:p>
          <a:p>
            <a:r>
              <a:rPr lang="fr-FR" sz="1400" b="0" i="0" u="none" strike="noStrike" baseline="0" dirty="0">
                <a:solidFill>
                  <a:srgbClr val="000000"/>
                </a:solidFill>
                <a:latin typeface="Consolas" panose="020B0609020204030204" pitchFamily="49" charset="0"/>
              </a:rPr>
              <a:t>@SpringBootApplication </a:t>
            </a:r>
          </a:p>
          <a:p>
            <a:r>
              <a:rPr lang="fr-FR" sz="1400" b="0" i="0" u="none" strike="noStrike" baseline="0" dirty="0">
                <a:solidFill>
                  <a:schemeClr val="accent6">
                    <a:lumMod val="50000"/>
                  </a:schemeClr>
                </a:solidFill>
                <a:latin typeface="Consolas" panose="020B0609020204030204" pitchFamily="49" charset="0"/>
              </a:rPr>
              <a:t>// pour Spring Cloud Config </a:t>
            </a:r>
          </a:p>
          <a:p>
            <a:r>
              <a:rPr lang="fr-FR" sz="1400" b="1" i="0" u="none" strike="noStrike" baseline="0" dirty="0">
                <a:solidFill>
                  <a:schemeClr val="accent5">
                    <a:lumMod val="75000"/>
                  </a:schemeClr>
                </a:solidFill>
                <a:latin typeface="Consolas" panose="020B0609020204030204" pitchFamily="49" charset="0"/>
              </a:rPr>
              <a:t>@EnableConfigurationProperties</a:t>
            </a:r>
            <a:r>
              <a:rPr lang="fr-FR" sz="1400" b="0" i="0" u="none" strike="noStrike" baseline="0" dirty="0">
                <a:solidFill>
                  <a:srgbClr val="000000"/>
                </a:solidFill>
                <a:latin typeface="Consolas" panose="020B0609020204030204" pitchFamily="49" charset="0"/>
              </a:rPr>
              <a:t> </a:t>
            </a:r>
          </a:p>
          <a:p>
            <a:r>
              <a:rPr lang="fr-FR" sz="1400" b="0" i="0" u="none" strike="noStrike" baseline="0" dirty="0">
                <a:solidFill>
                  <a:schemeClr val="accent6">
                    <a:lumMod val="50000"/>
                  </a:schemeClr>
                </a:solidFill>
                <a:latin typeface="Consolas" panose="020B0609020204030204" pitchFamily="49" charset="0"/>
              </a:rPr>
              <a:t>// pour Eureka Client </a:t>
            </a:r>
          </a:p>
          <a:p>
            <a:r>
              <a:rPr lang="fr-FR" sz="1400" b="1" i="0" u="none" strike="noStrike" baseline="0" dirty="0">
                <a:solidFill>
                  <a:srgbClr val="7030A0"/>
                </a:solidFill>
                <a:latin typeface="Consolas" panose="020B0609020204030204" pitchFamily="49" charset="0"/>
              </a:rPr>
              <a:t>@EnableDiscoveryClient </a:t>
            </a:r>
          </a:p>
          <a:p>
            <a:r>
              <a:rPr lang="fr-FR" sz="1400" b="1" i="0" u="none" strike="noStrike" baseline="0" dirty="0">
                <a:solidFill>
                  <a:srgbClr val="000000"/>
                </a:solidFill>
                <a:latin typeface="Consolas" panose="020B0609020204030204" pitchFamily="49" charset="0"/>
              </a:rPr>
              <a:t>public class </a:t>
            </a:r>
            <a:r>
              <a:rPr lang="fr-FR" sz="1400" b="1" i="0" u="none" strike="noStrike" baseline="0" dirty="0" err="1">
                <a:solidFill>
                  <a:srgbClr val="000000"/>
                </a:solidFill>
                <a:latin typeface="Consolas" panose="020B0609020204030204" pitchFamily="49" charset="0"/>
              </a:rPr>
              <a:t>MproduitsApplication</a:t>
            </a:r>
            <a:r>
              <a:rPr lang="fr-FR" sz="1400" b="1" i="0" u="none" strike="noStrike" baseline="0" dirty="0">
                <a:solidFill>
                  <a:srgbClr val="000000"/>
                </a:solidFill>
                <a:latin typeface="Consolas" panose="020B0609020204030204" pitchFamily="49" charset="0"/>
              </a:rPr>
              <a:t> { </a:t>
            </a:r>
            <a:endParaRPr lang="fr-FR" sz="1400" b="0" i="0" u="none" strike="noStrike" baseline="0" dirty="0">
              <a:solidFill>
                <a:srgbClr val="000000"/>
              </a:solidFill>
              <a:latin typeface="Consolas" panose="020B0609020204030204" pitchFamily="49" charset="0"/>
            </a:endParaRPr>
          </a:p>
          <a:p>
            <a:r>
              <a:rPr lang="en-US" sz="1400" b="1" i="0" u="none" strike="noStrike" baseline="0" dirty="0">
                <a:solidFill>
                  <a:srgbClr val="000000"/>
                </a:solidFill>
                <a:latin typeface="Consolas" panose="020B0609020204030204" pitchFamily="49" charset="0"/>
              </a:rPr>
              <a:t>public static void </a:t>
            </a:r>
            <a:r>
              <a:rPr lang="en-US" sz="1400" b="0" i="0" u="none" strike="noStrike" baseline="0" dirty="0">
                <a:solidFill>
                  <a:srgbClr val="000000"/>
                </a:solidFill>
                <a:latin typeface="Consolas" panose="020B0609020204030204" pitchFamily="49" charset="0"/>
              </a:rPr>
              <a:t>main(String[] </a:t>
            </a:r>
            <a:r>
              <a:rPr lang="en-US" sz="1400" b="0" i="0" u="none" strike="noStrike" baseline="0" dirty="0" err="1">
                <a:solidFill>
                  <a:srgbClr val="000000"/>
                </a:solidFill>
                <a:latin typeface="Consolas" panose="020B0609020204030204" pitchFamily="49" charset="0"/>
              </a:rPr>
              <a:t>args</a:t>
            </a:r>
            <a:r>
              <a:rPr lang="en-US" sz="1400" b="0" i="0" u="none" strike="noStrike" baseline="0" dirty="0">
                <a:solidFill>
                  <a:srgbClr val="000000"/>
                </a:solidFill>
                <a:latin typeface="Consolas" panose="020B0609020204030204" pitchFamily="49" charset="0"/>
              </a:rPr>
              <a:t>) { </a:t>
            </a:r>
          </a:p>
          <a:p>
            <a:r>
              <a:rPr lang="fr-FR" sz="1400" b="0" i="0" u="none" strike="noStrike" baseline="0" dirty="0" err="1">
                <a:solidFill>
                  <a:srgbClr val="000000"/>
                </a:solidFill>
                <a:latin typeface="Consolas" panose="020B0609020204030204" pitchFamily="49" charset="0"/>
              </a:rPr>
              <a:t>SpringApplication.run</a:t>
            </a:r>
            <a:r>
              <a:rPr lang="fr-FR" sz="1400" b="0" i="0" u="none" strike="noStrike" baseline="0" dirty="0">
                <a:solidFill>
                  <a:srgbClr val="000000"/>
                </a:solidFill>
                <a:latin typeface="Consolas" panose="020B0609020204030204" pitchFamily="49" charset="0"/>
              </a:rPr>
              <a:t>(</a:t>
            </a:r>
            <a:r>
              <a:rPr lang="fr-FR" sz="1400" b="0" i="0" u="none" strike="noStrike" baseline="0" dirty="0" err="1">
                <a:solidFill>
                  <a:srgbClr val="000000"/>
                </a:solidFill>
                <a:latin typeface="Consolas" panose="020B0609020204030204" pitchFamily="49" charset="0"/>
              </a:rPr>
              <a:t>MproduitsApplication.class</a:t>
            </a:r>
            <a:r>
              <a:rPr lang="fr-FR" sz="1400" b="0" i="0" u="none" strike="noStrike" baseline="0" dirty="0">
                <a:solidFill>
                  <a:srgbClr val="000000"/>
                </a:solidFill>
                <a:latin typeface="Consolas" panose="020B0609020204030204" pitchFamily="49" charset="0"/>
              </a:rPr>
              <a:t>, args); </a:t>
            </a:r>
          </a:p>
          <a:p>
            <a:r>
              <a:rPr lang="fr-FR" sz="1400" b="0" i="0" u="none" strike="noStrike" baseline="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836420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82AC87-CAE9-67A0-DF7C-F26E8A77056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re 52">
            <a:extLst>
              <a:ext uri="{FF2B5EF4-FFF2-40B4-BE49-F238E27FC236}">
                <a16:creationId xmlns:a16="http://schemas.microsoft.com/office/drawing/2014/main" id="{C8F5EA95-7B23-2A36-FC3A-CFA3B7D9F569}"/>
              </a:ext>
            </a:extLst>
          </p:cNvPr>
          <p:cNvSpPr txBox="1">
            <a:spLocks/>
          </p:cNvSpPr>
          <p:nvPr/>
        </p:nvSpPr>
        <p:spPr>
          <a:xfrm>
            <a:off x="1803400" y="2755007"/>
            <a:ext cx="8921617" cy="23103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200" b="1" kern="1200" dirty="0">
                <a:solidFill>
                  <a:schemeClr val="tx2"/>
                </a:solidFill>
                <a:latin typeface="+mj-lt"/>
                <a:ea typeface="+mj-ea"/>
                <a:cs typeface="+mj-cs"/>
              </a:rPr>
              <a:t>TP 4.1- Spring </a:t>
            </a:r>
            <a:r>
              <a:rPr lang="en-US" sz="5200" b="1" kern="1200" dirty="0" err="1">
                <a:solidFill>
                  <a:schemeClr val="tx2"/>
                </a:solidFill>
                <a:latin typeface="+mj-lt"/>
                <a:ea typeface="+mj-ea"/>
                <a:cs typeface="+mj-cs"/>
              </a:rPr>
              <a:t>Cloud_Eureka</a:t>
            </a:r>
            <a:endParaRPr lang="en-US" sz="5200" b="1" kern="1200" dirty="0">
              <a:solidFill>
                <a:schemeClr val="tx2"/>
              </a:solidFill>
              <a:latin typeface="+mj-lt"/>
              <a:ea typeface="+mj-ea"/>
              <a:cs typeface="+mj-cs"/>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800" dirty="0">
                <a:hlinkClick r:id="rId2"/>
              </a:rPr>
              <a:t>https://github.com/jeouit/JEE2</a:t>
            </a:r>
            <a:endParaRPr lang="en-US" sz="2800" b="1" kern="1200" dirty="0">
              <a:solidFill>
                <a:schemeClr val="tx2"/>
              </a:solidFill>
              <a:latin typeface="+mj-lt"/>
              <a:ea typeface="+mj-ea"/>
              <a:cs typeface="+mj-cs"/>
            </a:endParaRPr>
          </a:p>
        </p:txBody>
      </p:sp>
    </p:spTree>
    <p:extLst>
      <p:ext uri="{BB962C8B-B14F-4D97-AF65-F5344CB8AC3E}">
        <p14:creationId xmlns:p14="http://schemas.microsoft.com/office/powerpoint/2010/main" val="2352700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re 52">
            <a:extLst>
              <a:ext uri="{FF2B5EF4-FFF2-40B4-BE49-F238E27FC236}">
                <a16:creationId xmlns:a16="http://schemas.microsoft.com/office/drawing/2014/main" id="{C915EC95-46BA-C982-0DDB-B8ED422B491C}"/>
              </a:ext>
            </a:extLst>
          </p:cNvPr>
          <p:cNvSpPr txBox="1">
            <a:spLocks/>
          </p:cNvSpPr>
          <p:nvPr/>
        </p:nvSpPr>
        <p:spPr>
          <a:xfrm>
            <a:off x="3164462" y="548496"/>
            <a:ext cx="6105194" cy="2031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b="0" i="0" u="none" strike="noStrike" baseline="0" dirty="0">
              <a:solidFill>
                <a:srgbClr val="000000"/>
              </a:solidFill>
              <a:latin typeface="Tahoma" panose="020B0604030504040204" pitchFamily="34" charset="0"/>
            </a:endParaRPr>
          </a:p>
          <a:p>
            <a:r>
              <a:rPr lang="fr-FR" sz="4000" b="1" i="0" u="none" strike="noStrike" baseline="0" dirty="0">
                <a:latin typeface="Tahoma" panose="020B0604030504040204" pitchFamily="34" charset="0"/>
              </a:rPr>
              <a:t>EDGE MICROSERVICES </a:t>
            </a:r>
            <a:r>
              <a:rPr lang="fr-FR" sz="4000" b="0" i="0" u="none" strike="noStrike" baseline="0" dirty="0">
                <a:latin typeface="Verdana" panose="020B0604030504040204" pitchFamily="34" charset="0"/>
              </a:rPr>
              <a:t>ZUUL</a:t>
            </a:r>
            <a:endParaRPr lang="en-US" sz="8000" b="1" kern="1200" dirty="0">
              <a:solidFill>
                <a:schemeClr val="tx2"/>
              </a:solidFill>
              <a:latin typeface="+mj-lt"/>
              <a:ea typeface="+mj-ea"/>
              <a:cs typeface="+mj-cs"/>
            </a:endParaRPr>
          </a:p>
        </p:txBody>
      </p:sp>
      <p:pic>
        <p:nvPicPr>
          <p:cNvPr id="3" name="Image 2">
            <a:extLst>
              <a:ext uri="{FF2B5EF4-FFF2-40B4-BE49-F238E27FC236}">
                <a16:creationId xmlns:a16="http://schemas.microsoft.com/office/drawing/2014/main" id="{3B331641-5B75-FCA9-2878-085253A1EDF7}"/>
              </a:ext>
            </a:extLst>
          </p:cNvPr>
          <p:cNvPicPr>
            <a:picLocks noChangeAspect="1"/>
          </p:cNvPicPr>
          <p:nvPr/>
        </p:nvPicPr>
        <p:blipFill>
          <a:blip r:embed="rId2"/>
          <a:stretch>
            <a:fillRect/>
          </a:stretch>
        </p:blipFill>
        <p:spPr>
          <a:xfrm>
            <a:off x="3472249" y="2730844"/>
            <a:ext cx="5239265" cy="2031054"/>
          </a:xfrm>
          <a:prstGeom prst="rect">
            <a:avLst/>
          </a:prstGeom>
        </p:spPr>
      </p:pic>
    </p:spTree>
    <p:extLst>
      <p:ext uri="{BB962C8B-B14F-4D97-AF65-F5344CB8AC3E}">
        <p14:creationId xmlns:p14="http://schemas.microsoft.com/office/powerpoint/2010/main" val="2894275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D8AEB-0FE1-E7B7-351A-BB77FF43777E}"/>
            </a:ext>
          </a:extLst>
        </p:cNvPr>
        <p:cNvGrpSpPr/>
        <p:nvPr/>
      </p:nvGrpSpPr>
      <p:grpSpPr>
        <a:xfrm>
          <a:off x="0" y="0"/>
          <a:ext cx="0" cy="0"/>
          <a:chOff x="0" y="0"/>
          <a:chExt cx="0" cy="0"/>
        </a:xfrm>
      </p:grpSpPr>
      <p:sp>
        <p:nvSpPr>
          <p:cNvPr id="4" name="Titre 52">
            <a:extLst>
              <a:ext uri="{FF2B5EF4-FFF2-40B4-BE49-F238E27FC236}">
                <a16:creationId xmlns:a16="http://schemas.microsoft.com/office/drawing/2014/main" id="{DAB6BA26-2E75-9C3D-1557-3ED48F21E2F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pic>
        <p:nvPicPr>
          <p:cNvPr id="3" name="Image 2">
            <a:extLst>
              <a:ext uri="{FF2B5EF4-FFF2-40B4-BE49-F238E27FC236}">
                <a16:creationId xmlns:a16="http://schemas.microsoft.com/office/drawing/2014/main" id="{239C11FC-4E50-CF72-C759-2E6AFB94CA1E}"/>
              </a:ext>
            </a:extLst>
          </p:cNvPr>
          <p:cNvPicPr>
            <a:picLocks noChangeAspect="1"/>
          </p:cNvPicPr>
          <p:nvPr/>
        </p:nvPicPr>
        <p:blipFill>
          <a:blip r:embed="rId2"/>
          <a:stretch>
            <a:fillRect/>
          </a:stretch>
        </p:blipFill>
        <p:spPr>
          <a:xfrm>
            <a:off x="477078" y="1347787"/>
            <a:ext cx="11180091" cy="5152404"/>
          </a:xfrm>
          <a:prstGeom prst="rect">
            <a:avLst/>
          </a:prstGeom>
        </p:spPr>
      </p:pic>
    </p:spTree>
    <p:extLst>
      <p:ext uri="{BB962C8B-B14F-4D97-AF65-F5344CB8AC3E}">
        <p14:creationId xmlns:p14="http://schemas.microsoft.com/office/powerpoint/2010/main" val="1675872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4D612-8B01-E05B-91EE-24CC54D45A0A}"/>
            </a:ext>
          </a:extLst>
        </p:cNvPr>
        <p:cNvGrpSpPr/>
        <p:nvPr/>
      </p:nvGrpSpPr>
      <p:grpSpPr>
        <a:xfrm>
          <a:off x="0" y="0"/>
          <a:ext cx="0" cy="0"/>
          <a:chOff x="0" y="0"/>
          <a:chExt cx="0" cy="0"/>
        </a:xfrm>
      </p:grpSpPr>
      <p:sp>
        <p:nvSpPr>
          <p:cNvPr id="2" name="Titre 52">
            <a:extLst>
              <a:ext uri="{FF2B5EF4-FFF2-40B4-BE49-F238E27FC236}">
                <a16:creationId xmlns:a16="http://schemas.microsoft.com/office/drawing/2014/main" id="{4836B1CE-4793-EFD1-DB35-9F84F9E21845}"/>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API GATWAY ZUUL</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60DDDE49-937B-6B71-BE30-0085E39B9C99}"/>
              </a:ext>
            </a:extLst>
          </p:cNvPr>
          <p:cNvSpPr txBox="1"/>
          <p:nvPr/>
        </p:nvSpPr>
        <p:spPr>
          <a:xfrm>
            <a:off x="1014510" y="1417542"/>
            <a:ext cx="10819122" cy="3693319"/>
          </a:xfrm>
          <a:prstGeom prst="rect">
            <a:avLst/>
          </a:prstGeom>
          <a:noFill/>
        </p:spPr>
        <p:txBody>
          <a:bodyPr wrap="square">
            <a:spAutoFit/>
          </a:bodyPr>
          <a:lstStyle/>
          <a:p>
            <a:pPr marL="285750" indent="-285750">
              <a:buFont typeface="Wingdings" panose="05000000000000000000" pitchFamily="2" charset="2"/>
              <a:buChar char="q"/>
            </a:pPr>
            <a:r>
              <a:rPr lang="fr-FR" b="1" dirty="0"/>
              <a:t>Problème</a:t>
            </a:r>
          </a:p>
          <a:p>
            <a:r>
              <a:rPr lang="fr-FR" dirty="0"/>
              <a:t>Mise en situation avec une application e-commerce:</a:t>
            </a:r>
          </a:p>
          <a:p>
            <a:pPr marL="722313" indent="-273050">
              <a:buFont typeface="Wingdings" panose="05000000000000000000" pitchFamily="2" charset="2"/>
              <a:buChar char="§"/>
            </a:pPr>
            <a:r>
              <a:rPr lang="fr-FR" dirty="0"/>
              <a:t> L'affichage d'une fiche produit repose sur des dizaines de micro-services. Il y aura des </a:t>
            </a:r>
            <a:r>
              <a:rPr lang="fr-FR" dirty="0" err="1"/>
              <a:t>microservices</a:t>
            </a:r>
            <a:r>
              <a:rPr lang="fr-FR" dirty="0"/>
              <a:t> pour : les images, le </a:t>
            </a:r>
            <a:r>
              <a:rPr lang="fr-FR" dirty="0" err="1"/>
              <a:t>pricing</a:t>
            </a:r>
            <a:r>
              <a:rPr lang="fr-FR" dirty="0"/>
              <a:t>, les recommandations, les textes et caractéristiques des produits, un comparateur, etc.</a:t>
            </a:r>
          </a:p>
          <a:p>
            <a:pPr marL="722313" indent="-273050">
              <a:buFont typeface="Wingdings" panose="05000000000000000000" pitchFamily="2" charset="2"/>
              <a:buChar char="§"/>
            </a:pPr>
            <a:r>
              <a:rPr lang="fr-FR" dirty="0"/>
              <a:t> Quand le client voudra afficher cette fiche produit, il devra faire appel à tous ces </a:t>
            </a:r>
            <a:r>
              <a:rPr lang="fr-FR" dirty="0" err="1"/>
              <a:t>microservices</a:t>
            </a:r>
            <a:r>
              <a:rPr lang="fr-FR" dirty="0"/>
              <a:t>. </a:t>
            </a:r>
          </a:p>
          <a:p>
            <a:pPr marL="722313" indent="-273050">
              <a:buFont typeface="Wingdings" panose="05000000000000000000" pitchFamily="2" charset="2"/>
              <a:buChar char="§"/>
            </a:pPr>
            <a:r>
              <a:rPr lang="fr-FR" dirty="0"/>
              <a:t>Cela implique de les identifier, de repérer leurs instances, de s'authentifier auprès de chacun d'entre eux pour accéder aux ressources, de transformer le résultat reçu pour qu'il soit adapté au type d'appareil, etc. </a:t>
            </a:r>
          </a:p>
          <a:p>
            <a:pPr marL="449263"/>
            <a:endParaRPr lang="fr-FR" dirty="0"/>
          </a:p>
          <a:p>
            <a:pPr marL="449263"/>
            <a:r>
              <a:rPr lang="fr-FR" dirty="0">
                <a:sym typeface="Wingdings" panose="05000000000000000000" pitchFamily="2" charset="2"/>
              </a:rPr>
              <a:t> </a:t>
            </a:r>
            <a:r>
              <a:rPr lang="fr-FR" dirty="0">
                <a:solidFill>
                  <a:srgbClr val="FF0000"/>
                </a:solidFill>
              </a:rPr>
              <a:t>Comment résoudre cette complexité ? </a:t>
            </a:r>
          </a:p>
          <a:p>
            <a:endParaRPr lang="fr-FR" b="1" dirty="0"/>
          </a:p>
          <a:p>
            <a:pPr marL="285750" indent="-285750">
              <a:buFont typeface="Wingdings" panose="05000000000000000000" pitchFamily="2" charset="2"/>
              <a:buChar char="q"/>
            </a:pPr>
            <a:r>
              <a:rPr lang="fr-FR" b="1" dirty="0"/>
              <a:t>Solution</a:t>
            </a:r>
            <a:endParaRPr lang="fr-FR" dirty="0"/>
          </a:p>
          <a:p>
            <a:r>
              <a:rPr lang="fr-FR" dirty="0"/>
              <a:t>La solution est de déployer un point d'entrée unique vers les micro-services : </a:t>
            </a:r>
            <a:r>
              <a:rPr lang="fr-FR" b="1" dirty="0">
                <a:solidFill>
                  <a:srgbClr val="FF0000"/>
                </a:solidFill>
              </a:rPr>
              <a:t>L’API Gateway </a:t>
            </a:r>
            <a:r>
              <a:rPr lang="fr-FR" dirty="0"/>
              <a:t>ou </a:t>
            </a:r>
            <a:r>
              <a:rPr lang="fr-FR" b="1" dirty="0">
                <a:solidFill>
                  <a:srgbClr val="FF0000"/>
                </a:solidFill>
              </a:rPr>
              <a:t>Proxy</a:t>
            </a:r>
          </a:p>
        </p:txBody>
      </p:sp>
    </p:spTree>
    <p:extLst>
      <p:ext uri="{BB962C8B-B14F-4D97-AF65-F5344CB8AC3E}">
        <p14:creationId xmlns:p14="http://schemas.microsoft.com/office/powerpoint/2010/main" val="1707228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F082-8F38-9654-38B6-1F4853DB9BBB}"/>
            </a:ext>
          </a:extLst>
        </p:cNvPr>
        <p:cNvGrpSpPr/>
        <p:nvPr/>
      </p:nvGrpSpPr>
      <p:grpSpPr>
        <a:xfrm>
          <a:off x="0" y="0"/>
          <a:ext cx="0" cy="0"/>
          <a:chOff x="0" y="0"/>
          <a:chExt cx="0" cy="0"/>
        </a:xfrm>
      </p:grpSpPr>
      <p:sp>
        <p:nvSpPr>
          <p:cNvPr id="3" name="Titre 52">
            <a:extLst>
              <a:ext uri="{FF2B5EF4-FFF2-40B4-BE49-F238E27FC236}">
                <a16:creationId xmlns:a16="http://schemas.microsoft.com/office/drawing/2014/main" id="{4D37E546-D9EC-995F-4355-75B484BE413E}"/>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428C9D9A-D25F-3676-6941-70217BAB3A5E}"/>
              </a:ext>
            </a:extLst>
          </p:cNvPr>
          <p:cNvSpPr txBox="1"/>
          <p:nvPr/>
        </p:nvSpPr>
        <p:spPr>
          <a:xfrm>
            <a:off x="593558" y="1365741"/>
            <a:ext cx="6096000" cy="3785652"/>
          </a:xfrm>
          <a:prstGeom prst="rect">
            <a:avLst/>
          </a:prstGeom>
          <a:noFill/>
        </p:spPr>
        <p:txBody>
          <a:bodyPr wrap="square">
            <a:spAutoFit/>
          </a:bodyPr>
          <a:lstStyle/>
          <a:p>
            <a:pPr marL="342900" indent="-342900">
              <a:buFont typeface="Wingdings" panose="05000000000000000000" pitchFamily="2" charset="2"/>
              <a:buChar char="§"/>
            </a:pPr>
            <a:r>
              <a:rPr lang="fr-FR" sz="2400" dirty="0"/>
              <a:t>L'API Gateway proposée s'appelle </a:t>
            </a:r>
            <a:r>
              <a:rPr lang="fr-FR" sz="2400" b="1" dirty="0">
                <a:solidFill>
                  <a:srgbClr val="660033"/>
                </a:solidFill>
              </a:rPr>
              <a:t>ZUUL</a:t>
            </a:r>
            <a:r>
              <a:rPr lang="fr-FR" sz="2400" dirty="0"/>
              <a:t> et dispose de plusieurs avantages tels que la sécurité (plus besoin de sécuriser chaque micro-service), il suffit d'imposer les règles d'authentification et de sécurité à </a:t>
            </a:r>
            <a:r>
              <a:rPr lang="fr-FR" sz="2400" b="1" dirty="0">
                <a:solidFill>
                  <a:srgbClr val="660033"/>
                </a:solidFill>
              </a:rPr>
              <a:t>ZUUL</a:t>
            </a:r>
            <a:r>
              <a:rPr lang="fr-FR" sz="2400" dirty="0"/>
              <a:t>. </a:t>
            </a:r>
          </a:p>
          <a:p>
            <a:endParaRPr lang="fr-FR" sz="2400" dirty="0"/>
          </a:p>
          <a:p>
            <a:pPr marL="342900" indent="-342900">
              <a:buFont typeface="Wingdings" panose="05000000000000000000" pitchFamily="2" charset="2"/>
              <a:buChar char="§"/>
            </a:pPr>
            <a:r>
              <a:rPr lang="fr-FR" sz="2400" b="1" dirty="0" err="1">
                <a:solidFill>
                  <a:srgbClr val="660033"/>
                </a:solidFill>
              </a:rPr>
              <a:t>Zuul</a:t>
            </a:r>
            <a:r>
              <a:rPr lang="fr-FR" sz="2400" dirty="0"/>
              <a:t> peut être considéré comme un proxy inverse (</a:t>
            </a:r>
            <a:r>
              <a:rPr lang="fr-FR" sz="2400" b="1" dirty="0">
                <a:solidFill>
                  <a:srgbClr val="660033"/>
                </a:solidFill>
              </a:rPr>
              <a:t>Reverse Proxy</a:t>
            </a:r>
            <a:r>
              <a:rPr lang="fr-FR" sz="2400" dirty="0"/>
              <a:t>) qui sert de point d’entrée à tous les micro-services constituant l’application.</a:t>
            </a:r>
          </a:p>
        </p:txBody>
      </p:sp>
      <p:pic>
        <p:nvPicPr>
          <p:cNvPr id="8" name="Image 7">
            <a:extLst>
              <a:ext uri="{FF2B5EF4-FFF2-40B4-BE49-F238E27FC236}">
                <a16:creationId xmlns:a16="http://schemas.microsoft.com/office/drawing/2014/main" id="{B467D564-E35B-E83A-645E-D71DAC209F39}"/>
              </a:ext>
            </a:extLst>
          </p:cNvPr>
          <p:cNvPicPr>
            <a:picLocks noChangeAspect="1"/>
          </p:cNvPicPr>
          <p:nvPr/>
        </p:nvPicPr>
        <p:blipFill>
          <a:blip r:embed="rId2"/>
          <a:stretch>
            <a:fillRect/>
          </a:stretch>
        </p:blipFill>
        <p:spPr>
          <a:xfrm>
            <a:off x="7028546" y="1368844"/>
            <a:ext cx="4695825" cy="3782550"/>
          </a:xfrm>
          <a:prstGeom prst="rect">
            <a:avLst/>
          </a:prstGeom>
          <a:ln>
            <a:solidFill>
              <a:schemeClr val="tx1"/>
            </a:solidFill>
          </a:ln>
        </p:spPr>
      </p:pic>
    </p:spTree>
    <p:extLst>
      <p:ext uri="{BB962C8B-B14F-4D97-AF65-F5344CB8AC3E}">
        <p14:creationId xmlns:p14="http://schemas.microsoft.com/office/powerpoint/2010/main" val="3682808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2175A-7E09-C442-0783-3BF0322DAEFE}"/>
            </a:ext>
          </a:extLst>
        </p:cNvPr>
        <p:cNvGrpSpPr/>
        <p:nvPr/>
      </p:nvGrpSpPr>
      <p:grpSpPr>
        <a:xfrm>
          <a:off x="0" y="0"/>
          <a:ext cx="0" cy="0"/>
          <a:chOff x="0" y="0"/>
          <a:chExt cx="0" cy="0"/>
        </a:xfrm>
      </p:grpSpPr>
      <p:sp>
        <p:nvSpPr>
          <p:cNvPr id="3" name="Titre 52">
            <a:extLst>
              <a:ext uri="{FF2B5EF4-FFF2-40B4-BE49-F238E27FC236}">
                <a16:creationId xmlns:a16="http://schemas.microsoft.com/office/drawing/2014/main" id="{25B8812C-FCBF-2E2D-D258-971202B44B8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DA2F04D9-91C3-5350-A595-2BA22A4558F8}"/>
              </a:ext>
            </a:extLst>
          </p:cNvPr>
          <p:cNvSpPr txBox="1"/>
          <p:nvPr/>
        </p:nvSpPr>
        <p:spPr>
          <a:xfrm>
            <a:off x="770019" y="1109375"/>
            <a:ext cx="10956758" cy="4199611"/>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fr-FR" sz="2000" dirty="0" err="1"/>
              <a:t>Zuul</a:t>
            </a:r>
            <a:r>
              <a:rPr lang="fr-FR" sz="2000" dirty="0"/>
              <a:t> est un « Reverse proxy » intégré à la stack Netflix OSS (Open Source Software). </a:t>
            </a:r>
          </a:p>
          <a:p>
            <a:pPr marL="342900" indent="-342900">
              <a:lnSpc>
                <a:spcPct val="150000"/>
              </a:lnSpc>
              <a:buFont typeface="Wingdings" panose="05000000000000000000" pitchFamily="2" charset="2"/>
              <a:buChar char="§"/>
            </a:pPr>
            <a:r>
              <a:rPr lang="fr-FR" sz="2000" dirty="0"/>
              <a:t>Il s’agit du même type de brique que peuvent l’être Spring Cloud Gateway ou Nginx.</a:t>
            </a:r>
          </a:p>
          <a:p>
            <a:pPr marL="342900" indent="-342900">
              <a:lnSpc>
                <a:spcPct val="150000"/>
              </a:lnSpc>
              <a:buFont typeface="Wingdings" panose="05000000000000000000" pitchFamily="2" charset="2"/>
              <a:buChar char="§"/>
            </a:pPr>
            <a:r>
              <a:rPr lang="fr-FR" sz="2000" dirty="0" err="1"/>
              <a:t>Zuul</a:t>
            </a:r>
            <a:r>
              <a:rPr lang="fr-FR" sz="2000" dirty="0"/>
              <a:t> a un gros avantage : il permet la gestion de filtres (pouvant être enregistrés en base de données). </a:t>
            </a:r>
          </a:p>
          <a:p>
            <a:pPr marL="342900" indent="-342900">
              <a:lnSpc>
                <a:spcPct val="150000"/>
              </a:lnSpc>
              <a:buFont typeface="Wingdings" panose="05000000000000000000" pitchFamily="2" charset="2"/>
              <a:buChar char="§"/>
            </a:pPr>
            <a:r>
              <a:rPr lang="fr-FR" sz="2000" dirty="0"/>
              <a:t>Ces filtres peuvent être utilisés pour réaliser des traitements sur les requêtes entrantes avant de les transmettre aux services sous-jacents. </a:t>
            </a:r>
          </a:p>
          <a:p>
            <a:pPr marL="342900" indent="-342900">
              <a:lnSpc>
                <a:spcPct val="150000"/>
              </a:lnSpc>
              <a:buFont typeface="Wingdings" panose="05000000000000000000" pitchFamily="2" charset="2"/>
              <a:buChar char="§"/>
            </a:pPr>
            <a:r>
              <a:rPr lang="fr-FR" sz="2000" dirty="0"/>
              <a:t>Le fait de pouvoir les stocker dans une base de données permet de modifier ces filtres sans devoir relancer le serveur. </a:t>
            </a:r>
          </a:p>
          <a:p>
            <a:pPr marL="342900" indent="-342900">
              <a:lnSpc>
                <a:spcPct val="150000"/>
              </a:lnSpc>
              <a:buFont typeface="Wingdings" panose="05000000000000000000" pitchFamily="2" charset="2"/>
              <a:buChar char="§"/>
            </a:pPr>
            <a:r>
              <a:rPr lang="fr-FR" sz="2000" dirty="0"/>
              <a:t>ZUUL s'occupe de dispatcher, modifier et appliquer des filtres et des règles à ces requêtes.</a:t>
            </a:r>
          </a:p>
        </p:txBody>
      </p:sp>
    </p:spTree>
    <p:extLst>
      <p:ext uri="{BB962C8B-B14F-4D97-AF65-F5344CB8AC3E}">
        <p14:creationId xmlns:p14="http://schemas.microsoft.com/office/powerpoint/2010/main" val="342083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3078-DCF2-300A-3908-49F204AD5709}"/>
            </a:ext>
          </a:extLst>
        </p:cNvPr>
        <p:cNvGrpSpPr/>
        <p:nvPr/>
      </p:nvGrpSpPr>
      <p:grpSpPr>
        <a:xfrm>
          <a:off x="0" y="0"/>
          <a:ext cx="0" cy="0"/>
          <a:chOff x="0" y="0"/>
          <a:chExt cx="0" cy="0"/>
        </a:xfrm>
      </p:grpSpPr>
      <p:sp>
        <p:nvSpPr>
          <p:cNvPr id="3" name="Titre 52">
            <a:extLst>
              <a:ext uri="{FF2B5EF4-FFF2-40B4-BE49-F238E27FC236}">
                <a16:creationId xmlns:a16="http://schemas.microsoft.com/office/drawing/2014/main" id="{C5CFCF6F-9FF1-D511-5E96-35A4944C73B3}"/>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9E73E39D-7EED-59C2-2F00-4B3A11FC0BC4}"/>
              </a:ext>
            </a:extLst>
          </p:cNvPr>
          <p:cNvSpPr txBox="1"/>
          <p:nvPr/>
        </p:nvSpPr>
        <p:spPr>
          <a:xfrm>
            <a:off x="838047" y="1089049"/>
            <a:ext cx="10936858" cy="4661276"/>
          </a:xfrm>
          <a:prstGeom prst="rect">
            <a:avLst/>
          </a:prstGeom>
          <a:noFill/>
        </p:spPr>
        <p:txBody>
          <a:bodyPr wrap="square">
            <a:spAutoFit/>
          </a:bodyPr>
          <a:lstStyle/>
          <a:p>
            <a:pPr>
              <a:lnSpc>
                <a:spcPct val="150000"/>
              </a:lnSpc>
            </a:pPr>
            <a:r>
              <a:rPr lang="fr-FR" sz="2000" b="1" dirty="0">
                <a:solidFill>
                  <a:srgbClr val="660033"/>
                </a:solidFill>
              </a:rPr>
              <a:t>Mise en place des règles de filtrage </a:t>
            </a:r>
          </a:p>
          <a:p>
            <a:pPr marL="342900" indent="-342900">
              <a:lnSpc>
                <a:spcPct val="150000"/>
              </a:lnSpc>
              <a:buFont typeface="Wingdings" panose="05000000000000000000" pitchFamily="2" charset="2"/>
              <a:buChar char="§"/>
            </a:pPr>
            <a:r>
              <a:rPr lang="fr-FR" sz="2000" dirty="0"/>
              <a:t>L’un des avantages des filtres de </a:t>
            </a:r>
            <a:r>
              <a:rPr lang="fr-FR" sz="2000" dirty="0" err="1"/>
              <a:t>Zuul</a:t>
            </a:r>
            <a:r>
              <a:rPr lang="fr-FR" sz="2000" dirty="0"/>
              <a:t> et la capacité de les stocker en base </a:t>
            </a:r>
            <a:r>
              <a:rPr lang="fr-FR" sz="2000" dirty="0" err="1"/>
              <a:t>NoSql</a:t>
            </a:r>
            <a:r>
              <a:rPr lang="fr-FR" sz="2000" dirty="0"/>
              <a:t> (Cassandra). </a:t>
            </a:r>
          </a:p>
          <a:p>
            <a:pPr marL="342900" indent="-342900">
              <a:lnSpc>
                <a:spcPct val="150000"/>
              </a:lnSpc>
              <a:buFont typeface="Wingdings" panose="05000000000000000000" pitchFamily="2" charset="2"/>
              <a:buChar char="§"/>
            </a:pPr>
            <a:r>
              <a:rPr lang="fr-FR" sz="2000" dirty="0"/>
              <a:t>Plisseurs méthodes sont supportées: il est possible de charger les filtres depuis le File System également. </a:t>
            </a:r>
          </a:p>
          <a:p>
            <a:pPr marL="342900" indent="-342900">
              <a:lnSpc>
                <a:spcPct val="150000"/>
              </a:lnSpc>
              <a:buFont typeface="Wingdings" panose="05000000000000000000" pitchFamily="2" charset="2"/>
              <a:buChar char="§"/>
            </a:pPr>
            <a:r>
              <a:rPr lang="fr-FR" sz="2000" dirty="0"/>
              <a:t>Les filtres peuvent être des classes Java qui vont étendre </a:t>
            </a:r>
            <a:r>
              <a:rPr lang="fr-FR" sz="2000" b="1" dirty="0" err="1">
                <a:solidFill>
                  <a:schemeClr val="accent6">
                    <a:lumMod val="50000"/>
                  </a:schemeClr>
                </a:solidFill>
              </a:rPr>
              <a:t>ZuulFilter</a:t>
            </a:r>
            <a:r>
              <a:rPr lang="fr-FR" sz="2000" b="1" dirty="0">
                <a:solidFill>
                  <a:schemeClr val="accent6">
                    <a:lumMod val="50000"/>
                  </a:schemeClr>
                </a:solidFill>
              </a:rPr>
              <a:t> </a:t>
            </a:r>
            <a:r>
              <a:rPr lang="fr-FR" sz="2000" dirty="0"/>
              <a:t>: créer un package ‘</a:t>
            </a:r>
            <a:r>
              <a:rPr lang="fr-FR" sz="2000" dirty="0" err="1"/>
              <a:t>filters</a:t>
            </a:r>
            <a:r>
              <a:rPr lang="fr-FR" sz="2000" dirty="0"/>
              <a:t>” au sein de service-</a:t>
            </a:r>
            <a:r>
              <a:rPr lang="fr-FR" sz="2000" dirty="0" err="1"/>
              <a:t>gateway</a:t>
            </a:r>
            <a:r>
              <a:rPr lang="fr-FR" sz="2000" dirty="0"/>
              <a:t> qui contiendra un sous-package par type de filtre : </a:t>
            </a:r>
          </a:p>
          <a:p>
            <a:pPr marL="801688" indent="-342900">
              <a:lnSpc>
                <a:spcPct val="150000"/>
              </a:lnSpc>
              <a:buFont typeface="Courier New" panose="02070309020205020404" pitchFamily="49" charset="0"/>
              <a:buChar char="o"/>
            </a:pPr>
            <a:r>
              <a:rPr lang="fr-FR" sz="2000" b="1" dirty="0" err="1">
                <a:solidFill>
                  <a:schemeClr val="accent6">
                    <a:lumMod val="50000"/>
                  </a:schemeClr>
                </a:solidFill>
              </a:rPr>
              <a:t>pre</a:t>
            </a:r>
            <a:r>
              <a:rPr lang="fr-FR" sz="2000" dirty="0"/>
              <a:t> : contiendra les filtres exécutés avant le routage d’une requête (règles de pré-routage). </a:t>
            </a:r>
          </a:p>
          <a:p>
            <a:pPr marL="801688" indent="-342900">
              <a:lnSpc>
                <a:spcPct val="150000"/>
              </a:lnSpc>
              <a:buFont typeface="Courier New" panose="02070309020205020404" pitchFamily="49" charset="0"/>
              <a:buChar char="o"/>
            </a:pPr>
            <a:r>
              <a:rPr lang="fr-FR" sz="2000" b="1" dirty="0">
                <a:solidFill>
                  <a:schemeClr val="accent6">
                    <a:lumMod val="50000"/>
                  </a:schemeClr>
                </a:solidFill>
              </a:rPr>
              <a:t>post </a:t>
            </a:r>
            <a:r>
              <a:rPr lang="fr-FR" sz="2000" dirty="0"/>
              <a:t>: contiendra les filtres exécutés après le routage d’une requête (règles de post-routage).</a:t>
            </a:r>
          </a:p>
          <a:p>
            <a:pPr marL="801688" indent="-342900">
              <a:lnSpc>
                <a:spcPct val="150000"/>
              </a:lnSpc>
              <a:buFont typeface="Courier New" panose="02070309020205020404" pitchFamily="49" charset="0"/>
              <a:buChar char="o"/>
            </a:pPr>
            <a:r>
              <a:rPr lang="fr-FR" sz="2000" dirty="0"/>
              <a:t> </a:t>
            </a:r>
            <a:r>
              <a:rPr lang="fr-FR" sz="2000" b="1" dirty="0" err="1">
                <a:solidFill>
                  <a:schemeClr val="accent6">
                    <a:lumMod val="50000"/>
                  </a:schemeClr>
                </a:solidFill>
              </a:rPr>
              <a:t>error</a:t>
            </a:r>
            <a:r>
              <a:rPr lang="fr-FR" sz="2000" dirty="0"/>
              <a:t> : contiendra les filtres exécutés si une erreur survient lors d’un traitement d’une requête. </a:t>
            </a:r>
          </a:p>
          <a:p>
            <a:pPr marL="801688" indent="-342900">
              <a:lnSpc>
                <a:spcPct val="150000"/>
              </a:lnSpc>
              <a:buFont typeface="Courier New" panose="02070309020205020404" pitchFamily="49" charset="0"/>
              <a:buChar char="o"/>
            </a:pPr>
            <a:r>
              <a:rPr lang="fr-FR" sz="2000" b="1" dirty="0" err="1">
                <a:solidFill>
                  <a:schemeClr val="accent6">
                    <a:lumMod val="50000"/>
                  </a:schemeClr>
                </a:solidFill>
              </a:rPr>
              <a:t>routing</a:t>
            </a:r>
            <a:r>
              <a:rPr lang="fr-FR" sz="2000" dirty="0"/>
              <a:t> : contiendra les filtres exécutés lors du routage de la requête.</a:t>
            </a:r>
          </a:p>
        </p:txBody>
      </p:sp>
    </p:spTree>
    <p:extLst>
      <p:ext uri="{BB962C8B-B14F-4D97-AF65-F5344CB8AC3E}">
        <p14:creationId xmlns:p14="http://schemas.microsoft.com/office/powerpoint/2010/main" val="359593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804672" y="1191796"/>
            <a:ext cx="10021446" cy="2976344"/>
          </a:xfrm>
        </p:spPr>
        <p:txBody>
          <a:bodyPr anchor="b">
            <a:normAutofit/>
          </a:bodyPr>
          <a:lstStyle/>
          <a:p>
            <a:pPr marL="514350" indent="-514350">
              <a:buFont typeface="+mj-lt"/>
              <a:buAutoNum type="romanUcPeriod"/>
            </a:pPr>
            <a:r>
              <a:rPr lang="en-US" sz="5400" b="1" dirty="0">
                <a:solidFill>
                  <a:schemeClr val="accent1">
                    <a:lumMod val="75000"/>
                  </a:schemeClr>
                </a:solidFill>
                <a:latin typeface="Tahoma" panose="020B0604030504040204" pitchFamily="34" charset="0"/>
              </a:rPr>
              <a:t> Spring Cloud : Edge Services</a:t>
            </a:r>
          </a:p>
        </p:txBody>
      </p:sp>
      <p:grpSp>
        <p:nvGrpSpPr>
          <p:cNvPr id="32" name="Group 3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33" name="Freeform: Shape 3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39" name="Freeform: Shape 3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ce réservé de la date 7">
            <a:extLst>
              <a:ext uri="{FF2B5EF4-FFF2-40B4-BE49-F238E27FC236}">
                <a16:creationId xmlns:a16="http://schemas.microsoft.com/office/drawing/2014/main" id="{BA3B8F77-9A93-DC24-5891-5C177453BBA2}"/>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Tree>
    <p:extLst>
      <p:ext uri="{BB962C8B-B14F-4D97-AF65-F5344CB8AC3E}">
        <p14:creationId xmlns:p14="http://schemas.microsoft.com/office/powerpoint/2010/main" val="10061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8D2D8-B281-B3E0-C572-5AC3BA7D0442}"/>
            </a:ext>
          </a:extLst>
        </p:cNvPr>
        <p:cNvGrpSpPr/>
        <p:nvPr/>
      </p:nvGrpSpPr>
      <p:grpSpPr>
        <a:xfrm>
          <a:off x="0" y="0"/>
          <a:ext cx="0" cy="0"/>
          <a:chOff x="0" y="0"/>
          <a:chExt cx="0" cy="0"/>
        </a:xfrm>
      </p:grpSpPr>
      <p:sp>
        <p:nvSpPr>
          <p:cNvPr id="3" name="Titre 52">
            <a:extLst>
              <a:ext uri="{FF2B5EF4-FFF2-40B4-BE49-F238E27FC236}">
                <a16:creationId xmlns:a16="http://schemas.microsoft.com/office/drawing/2014/main" id="{5EA08E87-AD19-4CE6-92A5-BB1E13DA09A6}"/>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sp>
        <p:nvSpPr>
          <p:cNvPr id="4" name="ZoneTexte 3">
            <a:extLst>
              <a:ext uri="{FF2B5EF4-FFF2-40B4-BE49-F238E27FC236}">
                <a16:creationId xmlns:a16="http://schemas.microsoft.com/office/drawing/2014/main" id="{72A777B2-45BE-242B-3ED5-5089D24B7A78}"/>
              </a:ext>
            </a:extLst>
          </p:cNvPr>
          <p:cNvSpPr txBox="1"/>
          <p:nvPr/>
        </p:nvSpPr>
        <p:spPr>
          <a:xfrm>
            <a:off x="838047" y="1024881"/>
            <a:ext cx="10936858" cy="3276282"/>
          </a:xfrm>
          <a:prstGeom prst="rect">
            <a:avLst/>
          </a:prstGeom>
          <a:noFill/>
        </p:spPr>
        <p:txBody>
          <a:bodyPr wrap="square">
            <a:spAutoFit/>
          </a:bodyPr>
          <a:lstStyle/>
          <a:p>
            <a:pPr>
              <a:lnSpc>
                <a:spcPct val="150000"/>
              </a:lnSpc>
            </a:pPr>
            <a:r>
              <a:rPr lang="fr-FR" sz="2000" b="1" dirty="0">
                <a:solidFill>
                  <a:srgbClr val="660033"/>
                </a:solidFill>
              </a:rPr>
              <a:t>Mise en place des règles de filtrage </a:t>
            </a:r>
          </a:p>
          <a:p>
            <a:pPr marL="342900" indent="-342900">
              <a:lnSpc>
                <a:spcPct val="150000"/>
              </a:lnSpc>
              <a:buFont typeface="Wingdings" panose="05000000000000000000" pitchFamily="2" charset="2"/>
              <a:buChar char="§"/>
            </a:pPr>
            <a:r>
              <a:rPr lang="fr-FR" sz="2000" dirty="0"/>
              <a:t>Chaque filtre étendra </a:t>
            </a:r>
            <a:r>
              <a:rPr lang="fr-FR" sz="2000" b="1" dirty="0" err="1">
                <a:solidFill>
                  <a:schemeClr val="accent6">
                    <a:lumMod val="50000"/>
                  </a:schemeClr>
                </a:solidFill>
              </a:rPr>
              <a:t>ZuulFilter</a:t>
            </a:r>
            <a:r>
              <a:rPr lang="fr-FR" sz="2000" dirty="0"/>
              <a:t>, et surchargera les méthodes :</a:t>
            </a:r>
          </a:p>
          <a:p>
            <a:pPr marL="977900" indent="-342900">
              <a:lnSpc>
                <a:spcPct val="150000"/>
              </a:lnSpc>
              <a:buFont typeface="Courier New" panose="02070309020205020404" pitchFamily="49" charset="0"/>
              <a:buChar char="o"/>
            </a:pPr>
            <a:r>
              <a:rPr lang="fr-FR" sz="2000" b="1" dirty="0" err="1">
                <a:solidFill>
                  <a:schemeClr val="accent6">
                    <a:lumMod val="50000"/>
                  </a:schemeClr>
                </a:solidFill>
              </a:rPr>
              <a:t>filterType</a:t>
            </a:r>
            <a:r>
              <a:rPr lang="fr-FR" sz="2000" dirty="0"/>
              <a:t> permet de spécifier le type de filtre </a:t>
            </a:r>
            <a:r>
              <a:rPr lang="fr-FR" sz="2000" b="1" dirty="0" err="1">
                <a:solidFill>
                  <a:schemeClr val="accent6">
                    <a:lumMod val="50000"/>
                  </a:schemeClr>
                </a:solidFill>
              </a:rPr>
              <a:t>pre</a:t>
            </a:r>
            <a:r>
              <a:rPr lang="fr-FR" sz="2000" b="1" dirty="0">
                <a:solidFill>
                  <a:schemeClr val="accent6">
                    <a:lumMod val="50000"/>
                  </a:schemeClr>
                </a:solidFill>
              </a:rPr>
              <a:t>/post/route</a:t>
            </a:r>
            <a:r>
              <a:rPr lang="fr-FR" sz="2000" dirty="0"/>
              <a:t>.</a:t>
            </a:r>
          </a:p>
          <a:p>
            <a:pPr marL="977900" indent="-342900">
              <a:lnSpc>
                <a:spcPct val="150000"/>
              </a:lnSpc>
              <a:buFont typeface="Courier New" panose="02070309020205020404" pitchFamily="49" charset="0"/>
              <a:buChar char="o"/>
            </a:pPr>
            <a:r>
              <a:rPr lang="fr-FR" sz="2000" b="1" dirty="0" err="1">
                <a:solidFill>
                  <a:schemeClr val="accent6">
                    <a:lumMod val="50000"/>
                  </a:schemeClr>
                </a:solidFill>
              </a:rPr>
              <a:t>filterOrder</a:t>
            </a:r>
            <a:r>
              <a:rPr lang="fr-FR" sz="2000" dirty="0"/>
              <a:t> la priorité à appliquer au filtre, et donc l’ordre dans lequel les filtres seront appliqués. </a:t>
            </a:r>
          </a:p>
          <a:p>
            <a:pPr marL="977900" indent="-342900">
              <a:lnSpc>
                <a:spcPct val="150000"/>
              </a:lnSpc>
              <a:buFont typeface="Courier New" panose="02070309020205020404" pitchFamily="49" charset="0"/>
              <a:buChar char="o"/>
            </a:pPr>
            <a:r>
              <a:rPr lang="fr-FR" sz="2000" b="1" dirty="0" err="1">
                <a:solidFill>
                  <a:schemeClr val="accent6">
                    <a:lumMod val="50000"/>
                  </a:schemeClr>
                </a:solidFill>
              </a:rPr>
              <a:t>shouldFilter</a:t>
            </a:r>
            <a:r>
              <a:rPr lang="fr-FR" sz="2000" dirty="0"/>
              <a:t> qui retournera </a:t>
            </a:r>
            <a:r>
              <a:rPr lang="fr-FR" sz="2000" b="1" dirty="0" err="1">
                <a:solidFill>
                  <a:schemeClr val="accent6">
                    <a:lumMod val="50000"/>
                  </a:schemeClr>
                </a:solidFill>
              </a:rPr>
              <a:t>True</a:t>
            </a:r>
            <a:r>
              <a:rPr lang="fr-FR" sz="2000" dirty="0"/>
              <a:t> si </a:t>
            </a:r>
            <a:r>
              <a:rPr lang="fr-FR" sz="2000" dirty="0">
                <a:solidFill>
                  <a:schemeClr val="accent6">
                    <a:lumMod val="50000"/>
                  </a:schemeClr>
                </a:solidFill>
              </a:rPr>
              <a:t>run</a:t>
            </a:r>
            <a:r>
              <a:rPr lang="fr-FR" sz="2000" dirty="0"/>
              <a:t> doit être invoquée.</a:t>
            </a:r>
          </a:p>
          <a:p>
            <a:pPr marL="977900" indent="-342900">
              <a:lnSpc>
                <a:spcPct val="150000"/>
              </a:lnSpc>
              <a:buFont typeface="Courier New" panose="02070309020205020404" pitchFamily="49" charset="0"/>
              <a:buChar char="o"/>
            </a:pPr>
            <a:r>
              <a:rPr lang="fr-FR" sz="2000" b="1" dirty="0">
                <a:solidFill>
                  <a:schemeClr val="accent6">
                    <a:lumMod val="50000"/>
                  </a:schemeClr>
                </a:solidFill>
              </a:rPr>
              <a:t>run</a:t>
            </a:r>
            <a:r>
              <a:rPr lang="fr-FR" sz="2000" dirty="0"/>
              <a:t> dans laquelle seront décrites les opérations appliquées par le filtre</a:t>
            </a:r>
          </a:p>
        </p:txBody>
      </p:sp>
    </p:spTree>
    <p:extLst>
      <p:ext uri="{BB962C8B-B14F-4D97-AF65-F5344CB8AC3E}">
        <p14:creationId xmlns:p14="http://schemas.microsoft.com/office/powerpoint/2010/main" val="399972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p:nvSpPr>
          <p:cNvPr id="8" name="Titre 52">
            <a:extLst>
              <a:ext uri="{FF2B5EF4-FFF2-40B4-BE49-F238E27FC236}">
                <a16:creationId xmlns:a16="http://schemas.microsoft.com/office/drawing/2014/main" id="{16067353-13DA-15B6-57D2-E3FEE8BEC4B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pic>
        <p:nvPicPr>
          <p:cNvPr id="24" name="Image 23">
            <a:extLst>
              <a:ext uri="{FF2B5EF4-FFF2-40B4-BE49-F238E27FC236}">
                <a16:creationId xmlns:a16="http://schemas.microsoft.com/office/drawing/2014/main" id="{FDC457DA-7084-8FFF-42F0-0FD6DDB4F5D3}"/>
              </a:ext>
            </a:extLst>
          </p:cNvPr>
          <p:cNvPicPr>
            <a:picLocks noChangeAspect="1"/>
          </p:cNvPicPr>
          <p:nvPr/>
        </p:nvPicPr>
        <p:blipFill>
          <a:blip r:embed="rId2"/>
          <a:stretch>
            <a:fillRect/>
          </a:stretch>
        </p:blipFill>
        <p:spPr>
          <a:xfrm>
            <a:off x="6278966" y="1557645"/>
            <a:ext cx="5784696" cy="4676775"/>
          </a:xfrm>
          <a:prstGeom prst="rect">
            <a:avLst/>
          </a:prstGeom>
        </p:spPr>
      </p:pic>
      <p:sp>
        <p:nvSpPr>
          <p:cNvPr id="25" name="ZoneTexte 24">
            <a:extLst>
              <a:ext uri="{FF2B5EF4-FFF2-40B4-BE49-F238E27FC236}">
                <a16:creationId xmlns:a16="http://schemas.microsoft.com/office/drawing/2014/main" id="{8E86673B-0C0D-8F08-D6F5-8D925309595B}"/>
              </a:ext>
            </a:extLst>
          </p:cNvPr>
          <p:cNvSpPr txBox="1"/>
          <p:nvPr/>
        </p:nvSpPr>
        <p:spPr>
          <a:xfrm>
            <a:off x="838047" y="846323"/>
            <a:ext cx="10936858" cy="506292"/>
          </a:xfrm>
          <a:prstGeom prst="rect">
            <a:avLst/>
          </a:prstGeom>
          <a:noFill/>
        </p:spPr>
        <p:txBody>
          <a:bodyPr wrap="square">
            <a:spAutoFit/>
          </a:bodyPr>
          <a:lstStyle/>
          <a:p>
            <a:pPr>
              <a:lnSpc>
                <a:spcPct val="150000"/>
              </a:lnSpc>
            </a:pPr>
            <a:r>
              <a:rPr lang="fr-FR" sz="2000" b="1" dirty="0">
                <a:solidFill>
                  <a:srgbClr val="660033"/>
                </a:solidFill>
              </a:rPr>
              <a:t>Mise en œuvre </a:t>
            </a:r>
            <a:r>
              <a:rPr lang="fr-FR" sz="2000" b="1" dirty="0" err="1">
                <a:solidFill>
                  <a:srgbClr val="660033"/>
                </a:solidFill>
              </a:rPr>
              <a:t>Zuul</a:t>
            </a:r>
            <a:r>
              <a:rPr lang="fr-FR" sz="2000" b="1" dirty="0">
                <a:solidFill>
                  <a:srgbClr val="660033"/>
                </a:solidFill>
              </a:rPr>
              <a:t>: </a:t>
            </a:r>
            <a:r>
              <a:rPr lang="fr-FR" sz="2000" dirty="0"/>
              <a:t>Créer un nouveau micro-service </a:t>
            </a:r>
          </a:p>
        </p:txBody>
      </p:sp>
      <p:sp>
        <p:nvSpPr>
          <p:cNvPr id="29" name="ZoneTexte 28">
            <a:extLst>
              <a:ext uri="{FF2B5EF4-FFF2-40B4-BE49-F238E27FC236}">
                <a16:creationId xmlns:a16="http://schemas.microsoft.com/office/drawing/2014/main" id="{FAC7AB36-7826-F72E-EF76-F44449528FD3}"/>
              </a:ext>
            </a:extLst>
          </p:cNvPr>
          <p:cNvSpPr txBox="1"/>
          <p:nvPr/>
        </p:nvSpPr>
        <p:spPr>
          <a:xfrm>
            <a:off x="489283" y="1604102"/>
            <a:ext cx="5269833" cy="3139321"/>
          </a:xfrm>
          <a:prstGeom prst="rect">
            <a:avLst/>
          </a:prstGeom>
          <a:noFill/>
        </p:spPr>
        <p:txBody>
          <a:bodyPr wrap="square">
            <a:spAutoFit/>
          </a:bodyPr>
          <a:lstStyle/>
          <a:p>
            <a:pPr marL="285750" indent="-285750">
              <a:buFont typeface="Wingdings" panose="05000000000000000000" pitchFamily="2" charset="2"/>
              <a:buChar char="§"/>
            </a:pPr>
            <a:r>
              <a:rPr lang="fr-FR" dirty="0"/>
              <a:t>ZUUL fonctionne nativement avec Eureka: </a:t>
            </a:r>
            <a:r>
              <a:rPr lang="fr-FR" b="1" dirty="0"/>
              <a:t>Il récupère la liste de tous les micro-services disponibles dans Eureka</a:t>
            </a:r>
            <a:r>
              <a:rPr lang="fr-FR" dirty="0"/>
              <a:t>, et les expose via l'URL </a:t>
            </a:r>
            <a:r>
              <a:rPr lang="fr-FR" b="1" dirty="0">
                <a:solidFill>
                  <a:schemeClr val="accent1"/>
                </a:solidFill>
              </a:rPr>
              <a:t>http://localhost:9004/nom-du-microservice</a:t>
            </a:r>
            <a:r>
              <a:rPr lang="fr-FR" b="1" dirty="0"/>
              <a:t> </a:t>
            </a:r>
          </a:p>
          <a:p>
            <a:endParaRPr lang="fr-FR" dirty="0"/>
          </a:p>
          <a:p>
            <a:pPr marL="285750" indent="-285750">
              <a:buFont typeface="Wingdings" panose="05000000000000000000" pitchFamily="2" charset="2"/>
              <a:buChar char="§"/>
            </a:pPr>
            <a:r>
              <a:rPr lang="fr-FR" dirty="0"/>
              <a:t>Pour récupérer la liste des produits : </a:t>
            </a:r>
            <a:r>
              <a:rPr lang="fr-FR" b="1" dirty="0">
                <a:solidFill>
                  <a:schemeClr val="accent1"/>
                </a:solidFill>
              </a:rPr>
              <a:t>http://localhost:9004/microservice-produits/Produits </a:t>
            </a:r>
          </a:p>
          <a:p>
            <a:endParaRPr lang="fr-FR" dirty="0"/>
          </a:p>
          <a:p>
            <a:pPr marL="285750" indent="-285750">
              <a:buFont typeface="Wingdings" panose="05000000000000000000" pitchFamily="2" charset="2"/>
              <a:buChar char="§"/>
            </a:pPr>
            <a:r>
              <a:rPr lang="fr-FR" dirty="0"/>
              <a:t>On récupère la liste des produits, comme si on les appelle les Micro-service-produits directement</a:t>
            </a:r>
          </a:p>
        </p:txBody>
      </p:sp>
    </p:spTree>
    <p:extLst>
      <p:ext uri="{BB962C8B-B14F-4D97-AF65-F5344CB8AC3E}">
        <p14:creationId xmlns:p14="http://schemas.microsoft.com/office/powerpoint/2010/main" val="2354591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0F82-9A94-3B75-12FF-24C514A7E3D0}"/>
            </a:ext>
          </a:extLst>
        </p:cNvPr>
        <p:cNvGrpSpPr/>
        <p:nvPr/>
      </p:nvGrpSpPr>
      <p:grpSpPr>
        <a:xfrm>
          <a:off x="0" y="0"/>
          <a:ext cx="0" cy="0"/>
          <a:chOff x="0" y="0"/>
          <a:chExt cx="0" cy="0"/>
        </a:xfrm>
      </p:grpSpPr>
      <p:sp>
        <p:nvSpPr>
          <p:cNvPr id="4" name="Titre 52">
            <a:extLst>
              <a:ext uri="{FF2B5EF4-FFF2-40B4-BE49-F238E27FC236}">
                <a16:creationId xmlns:a16="http://schemas.microsoft.com/office/drawing/2014/main" id="{F8BD90DB-DCDD-B0CE-993D-08F97EE0E8FB}"/>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GATWAY ZUUL</a:t>
            </a:r>
            <a:endParaRPr lang="fr-FR" sz="2400" b="1" dirty="0">
              <a:solidFill>
                <a:schemeClr val="accent6">
                  <a:lumMod val="75000"/>
                </a:schemeClr>
              </a:solidFill>
              <a:latin typeface="+mn-lt"/>
            </a:endParaRPr>
          </a:p>
        </p:txBody>
      </p:sp>
      <p:sp>
        <p:nvSpPr>
          <p:cNvPr id="8" name="ZoneTexte 7">
            <a:extLst>
              <a:ext uri="{FF2B5EF4-FFF2-40B4-BE49-F238E27FC236}">
                <a16:creationId xmlns:a16="http://schemas.microsoft.com/office/drawing/2014/main" id="{1C799930-1E9F-5696-7F0F-BD76A4289672}"/>
              </a:ext>
            </a:extLst>
          </p:cNvPr>
          <p:cNvSpPr txBox="1"/>
          <p:nvPr/>
        </p:nvSpPr>
        <p:spPr>
          <a:xfrm>
            <a:off x="838047" y="1188945"/>
            <a:ext cx="10952900" cy="4045723"/>
          </a:xfrm>
          <a:prstGeom prst="rect">
            <a:avLst/>
          </a:prstGeom>
          <a:noFill/>
        </p:spPr>
        <p:txBody>
          <a:bodyPr wrap="square">
            <a:spAutoFit/>
          </a:bodyPr>
          <a:lstStyle/>
          <a:p>
            <a:r>
              <a:rPr lang="fr-FR" sz="2000" b="1" dirty="0">
                <a:solidFill>
                  <a:srgbClr val="C00000"/>
                </a:solidFill>
              </a:rPr>
              <a:t>Application des filtres: </a:t>
            </a:r>
          </a:p>
          <a:p>
            <a:pPr marL="285750" indent="-285750">
              <a:lnSpc>
                <a:spcPct val="150000"/>
              </a:lnSpc>
              <a:buFont typeface="Wingdings" panose="05000000000000000000" pitchFamily="2" charset="2"/>
              <a:buChar char="§"/>
            </a:pPr>
            <a:r>
              <a:rPr lang="fr-FR" sz="2000" dirty="0"/>
              <a:t>Les filtres sont une des fonctionnalités les plus importantes de ZUUL. </a:t>
            </a:r>
          </a:p>
          <a:p>
            <a:pPr marL="285750" indent="-285750">
              <a:lnSpc>
                <a:spcPct val="150000"/>
              </a:lnSpc>
              <a:buFont typeface="Wingdings" panose="05000000000000000000" pitchFamily="2" charset="2"/>
              <a:buChar char="§"/>
            </a:pPr>
            <a:r>
              <a:rPr lang="fr-FR" sz="2000" dirty="0"/>
              <a:t>Quand un client appelle ZUUL, celui-ci offre la possibilité d'appliquer un filtre à cette requête avant de la passer au micro-service concerné. </a:t>
            </a:r>
          </a:p>
          <a:p>
            <a:pPr marL="285750" indent="-285750">
              <a:lnSpc>
                <a:spcPct val="150000"/>
              </a:lnSpc>
              <a:buFont typeface="Wingdings" panose="05000000000000000000" pitchFamily="2" charset="2"/>
              <a:buChar char="§"/>
            </a:pPr>
            <a:r>
              <a:rPr lang="fr-FR" sz="2000" dirty="0"/>
              <a:t>Dans les filtres, on peut manipuler, modifier ou adapter une requête selon les besoins: faire un contrôle de sécurité afin de vérifier que le client a bien le droit d'appeler tel ou tel micro-service. </a:t>
            </a:r>
          </a:p>
          <a:p>
            <a:pPr marL="285750" indent="-285750">
              <a:lnSpc>
                <a:spcPct val="150000"/>
              </a:lnSpc>
              <a:buFont typeface="Wingdings" panose="05000000000000000000" pitchFamily="2" charset="2"/>
              <a:buChar char="§"/>
            </a:pPr>
            <a:r>
              <a:rPr lang="fr-FR" sz="2000" dirty="0"/>
              <a:t>Exemple de filtre ZUUL: Ce filtre va utiliser un logger SL4j afin d'afficher un message dans la console: </a:t>
            </a:r>
            <a:r>
              <a:rPr lang="fr-FR" sz="2000" dirty="0" err="1"/>
              <a:t>c.m.zuulserver.filters.MyZuulLogFilter</a:t>
            </a:r>
            <a:r>
              <a:rPr lang="fr-FR" sz="2000" dirty="0"/>
              <a:t> : **** </a:t>
            </a:r>
            <a:r>
              <a:rPr lang="fr-FR" sz="2000" dirty="0" err="1"/>
              <a:t>MyZuulLogFilter</a:t>
            </a:r>
            <a:r>
              <a:rPr lang="fr-FR" sz="2000" dirty="0"/>
              <a:t> : Requête interceptée ! L'URL est : http://localhost:9004/microservice-produits/Produits</a:t>
            </a:r>
          </a:p>
        </p:txBody>
      </p:sp>
    </p:spTree>
    <p:extLst>
      <p:ext uri="{BB962C8B-B14F-4D97-AF65-F5344CB8AC3E}">
        <p14:creationId xmlns:p14="http://schemas.microsoft.com/office/powerpoint/2010/main" val="3296255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re 1">
            <a:extLst>
              <a:ext uri="{FF2B5EF4-FFF2-40B4-BE49-F238E27FC236}">
                <a16:creationId xmlns:a16="http://schemas.microsoft.com/office/drawing/2014/main" id="{F78D5D6B-84FC-98E6-231F-3CE67A906D8B}"/>
              </a:ext>
            </a:extLst>
          </p:cNvPr>
          <p:cNvSpPr txBox="1">
            <a:spLocks/>
          </p:cNvSpPr>
          <p:nvPr/>
        </p:nvSpPr>
        <p:spPr>
          <a:xfrm>
            <a:off x="1617531" y="494270"/>
            <a:ext cx="8530799" cy="20310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kern="1200" dirty="0">
                <a:solidFill>
                  <a:schemeClr val="tx2"/>
                </a:solidFill>
                <a:latin typeface="+mj-lt"/>
                <a:ea typeface="+mj-ea"/>
                <a:cs typeface="+mj-cs"/>
              </a:rPr>
              <a:t>Ribbon</a:t>
            </a:r>
          </a:p>
          <a:p>
            <a:pPr algn="ctr">
              <a:spcAft>
                <a:spcPts val="600"/>
              </a:spcAft>
            </a:pPr>
            <a:endParaRPr lang="en-US" sz="5200" b="1" kern="1200" dirty="0">
              <a:solidFill>
                <a:schemeClr val="tx2"/>
              </a:solidFill>
              <a:latin typeface="+mj-lt"/>
              <a:ea typeface="+mj-ea"/>
              <a:cs typeface="+mj-cs"/>
            </a:endParaRPr>
          </a:p>
        </p:txBody>
      </p:sp>
      <p:pic>
        <p:nvPicPr>
          <p:cNvPr id="3" name="Image 2">
            <a:extLst>
              <a:ext uri="{FF2B5EF4-FFF2-40B4-BE49-F238E27FC236}">
                <a16:creationId xmlns:a16="http://schemas.microsoft.com/office/drawing/2014/main" id="{F040025A-92C3-DB56-AD02-4C4390B721B8}"/>
              </a:ext>
            </a:extLst>
          </p:cNvPr>
          <p:cNvPicPr>
            <a:picLocks noChangeAspect="1"/>
          </p:cNvPicPr>
          <p:nvPr/>
        </p:nvPicPr>
        <p:blipFill>
          <a:blip r:embed="rId2"/>
          <a:stretch>
            <a:fillRect/>
          </a:stretch>
        </p:blipFill>
        <p:spPr>
          <a:xfrm>
            <a:off x="3027405" y="1970418"/>
            <a:ext cx="6425514" cy="3270745"/>
          </a:xfrm>
          <a:prstGeom prst="rect">
            <a:avLst/>
          </a:prstGeom>
        </p:spPr>
      </p:pic>
    </p:spTree>
    <p:extLst>
      <p:ext uri="{BB962C8B-B14F-4D97-AF65-F5344CB8AC3E}">
        <p14:creationId xmlns:p14="http://schemas.microsoft.com/office/powerpoint/2010/main" val="2360634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7"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2"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E96662B2-F29F-637E-A56E-0C702B66E73E}"/>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err="1">
                <a:solidFill>
                  <a:schemeClr val="accent6">
                    <a:lumMod val="75000"/>
                  </a:schemeClr>
                </a:solidFill>
                <a:latin typeface="+mn-lt"/>
              </a:rPr>
              <a:t>Ribbon</a:t>
            </a:r>
            <a:r>
              <a:rPr lang="fr-FR" sz="2400" b="1" dirty="0">
                <a:solidFill>
                  <a:schemeClr val="accent6">
                    <a:lumMod val="75000"/>
                  </a:schemeClr>
                </a:solidFill>
                <a:latin typeface="+mn-lt"/>
              </a:rPr>
              <a:t> </a:t>
            </a:r>
            <a:r>
              <a:rPr lang="fr-FR" sz="2400" b="1" dirty="0" err="1">
                <a:solidFill>
                  <a:schemeClr val="accent6">
                    <a:lumMod val="75000"/>
                  </a:schemeClr>
                </a:solidFill>
                <a:latin typeface="+mn-lt"/>
              </a:rPr>
              <a:t>LoadBalancing</a:t>
            </a:r>
            <a:r>
              <a:rPr lang="fr-FR" sz="2400" b="1" dirty="0">
                <a:solidFill>
                  <a:schemeClr val="accent6">
                    <a:lumMod val="75000"/>
                  </a:schemeClr>
                </a:solidFill>
                <a:latin typeface="+mn-lt"/>
              </a:rPr>
              <a:t> (équilibrage de la charge) </a:t>
            </a:r>
          </a:p>
        </p:txBody>
      </p:sp>
      <p:sp>
        <p:nvSpPr>
          <p:cNvPr id="6" name="ZoneTexte 5">
            <a:extLst>
              <a:ext uri="{FF2B5EF4-FFF2-40B4-BE49-F238E27FC236}">
                <a16:creationId xmlns:a16="http://schemas.microsoft.com/office/drawing/2014/main" id="{F00B5F90-F002-B1AC-D52A-F579362777A6}"/>
              </a:ext>
            </a:extLst>
          </p:cNvPr>
          <p:cNvSpPr txBox="1"/>
          <p:nvPr/>
        </p:nvSpPr>
        <p:spPr>
          <a:xfrm>
            <a:off x="580768" y="1457552"/>
            <a:ext cx="11076401" cy="3970318"/>
          </a:xfrm>
          <a:prstGeom prst="rect">
            <a:avLst/>
          </a:prstGeom>
          <a:noFill/>
        </p:spPr>
        <p:txBody>
          <a:bodyPr wrap="square">
            <a:spAutoFit/>
          </a:bodyPr>
          <a:lstStyle/>
          <a:p>
            <a:pPr marL="285750" indent="-285750">
              <a:buFont typeface="Wingdings" panose="05000000000000000000" pitchFamily="2" charset="2"/>
              <a:buChar char="§"/>
            </a:pPr>
            <a:r>
              <a:rPr lang="fr-FR" b="1" dirty="0">
                <a:solidFill>
                  <a:srgbClr val="000000"/>
                </a:solidFill>
              </a:rPr>
              <a:t>Problème</a:t>
            </a:r>
            <a:r>
              <a:rPr lang="fr-FR" dirty="0">
                <a:solidFill>
                  <a:srgbClr val="000000"/>
                </a:solidFill>
              </a:rPr>
              <a:t> </a:t>
            </a:r>
            <a:endParaRPr lang="fr-FR" sz="2400" b="0" i="0" u="none" strike="noStrike" baseline="0" dirty="0">
              <a:solidFill>
                <a:srgbClr val="000000"/>
              </a:solidFill>
            </a:endParaRPr>
          </a:p>
          <a:p>
            <a:r>
              <a:rPr lang="fr-FR" sz="1800" b="0" i="0" u="none" strike="noStrike" baseline="0" dirty="0">
                <a:solidFill>
                  <a:srgbClr val="000000"/>
                </a:solidFill>
              </a:rPr>
              <a:t>Les micro-services sont découplés et autonomes. Quand on a plusieurs instances d'un micro-service, il faut équilibrer la charge entre celles-ci.</a:t>
            </a:r>
          </a:p>
          <a:p>
            <a:r>
              <a:rPr lang="fr-FR" sz="1800" b="0" i="0" u="none" strike="noStrike" baseline="0" dirty="0">
                <a:solidFill>
                  <a:srgbClr val="000000"/>
                </a:solidFill>
              </a:rPr>
              <a:t>On ne peut pas utiliser un équilibreur de charge central classique, car celui-ci limiterait la résilience de l’application en créant un SPOF (Single Point Of Failure) : Point de défaillance unique</a:t>
            </a:r>
          </a:p>
          <a:p>
            <a:r>
              <a:rPr lang="fr-FR" sz="1800" b="0" i="0" u="none" strike="noStrike" baseline="0" dirty="0">
                <a:solidFill>
                  <a:srgbClr val="000000"/>
                </a:solidFill>
              </a:rPr>
              <a:t>Comment permettre à chaque micro-service de faire appel à un autre directement, sans être dépendant d'un </a:t>
            </a:r>
            <a:r>
              <a:rPr lang="fr-FR" sz="1800" b="0" i="0" u="none" strike="noStrike" baseline="0" dirty="0" err="1">
                <a:solidFill>
                  <a:srgbClr val="000000"/>
                </a:solidFill>
              </a:rPr>
              <a:t>LoadBalancer</a:t>
            </a:r>
            <a:r>
              <a:rPr lang="fr-FR" sz="1800" b="0" i="0" u="none" strike="noStrike" baseline="0" dirty="0">
                <a:solidFill>
                  <a:srgbClr val="000000"/>
                </a:solidFill>
              </a:rPr>
              <a:t> central ?</a:t>
            </a:r>
          </a:p>
          <a:p>
            <a:endParaRPr lang="fr-FR" sz="1800" b="0" i="0" u="none" strike="noStrike" baseline="0" dirty="0">
              <a:solidFill>
                <a:srgbClr val="000000"/>
              </a:solidFill>
            </a:endParaRPr>
          </a:p>
          <a:p>
            <a:pPr marL="285750" indent="-285750">
              <a:buFont typeface="Wingdings" panose="05000000000000000000" pitchFamily="2" charset="2"/>
              <a:buChar char="§"/>
            </a:pPr>
            <a:r>
              <a:rPr lang="fr-FR" b="1" dirty="0">
                <a:solidFill>
                  <a:srgbClr val="000000"/>
                </a:solidFill>
              </a:rPr>
              <a:t>Solution</a:t>
            </a:r>
            <a:r>
              <a:rPr lang="fr-FR" sz="1800" b="0" i="0" u="none" strike="noStrike" baseline="0" dirty="0">
                <a:solidFill>
                  <a:srgbClr val="000000"/>
                </a:solidFill>
              </a:rPr>
              <a:t> </a:t>
            </a:r>
            <a:endParaRPr lang="fr-FR" dirty="0">
              <a:solidFill>
                <a:srgbClr val="000000"/>
              </a:solidFill>
            </a:endParaRPr>
          </a:p>
          <a:p>
            <a:r>
              <a:rPr lang="fr-FR" sz="1800" b="0" i="0" u="none" strike="noStrike" baseline="0" dirty="0" err="1">
                <a:solidFill>
                  <a:srgbClr val="000000"/>
                </a:solidFill>
              </a:rPr>
              <a:t>Ribbon</a:t>
            </a:r>
            <a:r>
              <a:rPr lang="fr-FR" sz="1800" b="0" i="0" u="none" strike="noStrike" baseline="0" dirty="0">
                <a:solidFill>
                  <a:srgbClr val="000000"/>
                </a:solidFill>
              </a:rPr>
              <a:t>: </a:t>
            </a:r>
            <a:r>
              <a:rPr lang="fr-FR" sz="1800" b="0" i="0" u="none" strike="noStrike" baseline="0" dirty="0" err="1">
                <a:solidFill>
                  <a:srgbClr val="000000"/>
                </a:solidFill>
              </a:rPr>
              <a:t>loadBalancer</a:t>
            </a:r>
            <a:r>
              <a:rPr lang="fr-FR" sz="1800" b="0" i="0" u="none" strike="noStrike" baseline="0" dirty="0">
                <a:solidFill>
                  <a:srgbClr val="000000"/>
                </a:solidFill>
              </a:rPr>
              <a:t> </a:t>
            </a:r>
            <a:r>
              <a:rPr lang="fr-FR" sz="1800" b="1" i="0" u="none" strike="noStrike" baseline="0" dirty="0">
                <a:solidFill>
                  <a:srgbClr val="000000"/>
                </a:solidFill>
              </a:rPr>
              <a:t>côté client </a:t>
            </a:r>
            <a:r>
              <a:rPr lang="fr-FR" sz="1800" b="0" i="0" u="none" strike="noStrike" baseline="0" dirty="0">
                <a:solidFill>
                  <a:srgbClr val="000000"/>
                </a:solidFill>
              </a:rPr>
              <a:t>est capable d'indiquer directement, depuis le micro-service client, quelle instance du micro-service serveur distant appeler.</a:t>
            </a:r>
          </a:p>
          <a:p>
            <a:endParaRPr lang="fr-FR" sz="1800" b="0" i="0" u="none" strike="noStrike" baseline="0" dirty="0">
              <a:solidFill>
                <a:srgbClr val="000000"/>
              </a:solidFill>
            </a:endParaRPr>
          </a:p>
          <a:p>
            <a:r>
              <a:rPr lang="fr-FR" sz="1800" b="0" i="0" u="none" strike="noStrike" baseline="0" dirty="0" err="1">
                <a:solidFill>
                  <a:srgbClr val="000000"/>
                </a:solidFill>
              </a:rPr>
              <a:t>Zuul</a:t>
            </a:r>
            <a:r>
              <a:rPr lang="fr-FR" sz="1800" b="0" i="0" u="none" strike="noStrike" baseline="0" dirty="0">
                <a:solidFill>
                  <a:srgbClr val="000000"/>
                </a:solidFill>
              </a:rPr>
              <a:t> utilise </a:t>
            </a:r>
            <a:r>
              <a:rPr lang="fr-FR" sz="1800" b="0" i="0" u="none" strike="noStrike" baseline="0" dirty="0" err="1">
                <a:solidFill>
                  <a:srgbClr val="000000"/>
                </a:solidFill>
              </a:rPr>
              <a:t>Ribbon</a:t>
            </a:r>
            <a:r>
              <a:rPr lang="fr-FR" sz="1800" b="0" i="0" u="none" strike="noStrike" baseline="0" dirty="0">
                <a:solidFill>
                  <a:srgbClr val="000000"/>
                </a:solidFill>
              </a:rPr>
              <a:t> en interne pour appeler les URL distantes et les clients </a:t>
            </a:r>
            <a:r>
              <a:rPr lang="fr-FR" sz="1800" b="0" i="0" u="none" strike="noStrike" baseline="0" dirty="0" err="1">
                <a:solidFill>
                  <a:srgbClr val="000000"/>
                </a:solidFill>
              </a:rPr>
              <a:t>Ribbon</a:t>
            </a:r>
            <a:r>
              <a:rPr lang="fr-FR" sz="1800" b="0" i="0" u="none" strike="noStrike" baseline="0" dirty="0">
                <a:solidFill>
                  <a:srgbClr val="000000"/>
                </a:solidFill>
              </a:rPr>
              <a:t> sont par défaut chargés de manière LAZY par Spring Cloud lors du premier appel.</a:t>
            </a:r>
          </a:p>
        </p:txBody>
      </p:sp>
    </p:spTree>
    <p:extLst>
      <p:ext uri="{BB962C8B-B14F-4D97-AF65-F5344CB8AC3E}">
        <p14:creationId xmlns:p14="http://schemas.microsoft.com/office/powerpoint/2010/main" val="37475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D5D008D7-372B-E1EC-4676-6C219AA56FC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err="1">
                <a:solidFill>
                  <a:schemeClr val="accent6">
                    <a:lumMod val="75000"/>
                  </a:schemeClr>
                </a:solidFill>
                <a:latin typeface="+mn-lt"/>
              </a:rPr>
              <a:t>Ribbon</a:t>
            </a:r>
            <a:r>
              <a:rPr lang="fr-FR" sz="2400" b="1" dirty="0">
                <a:solidFill>
                  <a:schemeClr val="accent6">
                    <a:lumMod val="75000"/>
                  </a:schemeClr>
                </a:solidFill>
                <a:latin typeface="+mn-lt"/>
              </a:rPr>
              <a:t> </a:t>
            </a:r>
            <a:r>
              <a:rPr lang="fr-FR" sz="2400" b="1" dirty="0" err="1">
                <a:solidFill>
                  <a:schemeClr val="accent6">
                    <a:lumMod val="75000"/>
                  </a:schemeClr>
                </a:solidFill>
                <a:latin typeface="+mn-lt"/>
              </a:rPr>
              <a:t>LoadBalancing</a:t>
            </a:r>
            <a:r>
              <a:rPr lang="fr-FR" sz="2400" b="1" dirty="0">
                <a:solidFill>
                  <a:schemeClr val="accent6">
                    <a:lumMod val="75000"/>
                  </a:schemeClr>
                </a:solidFill>
                <a:latin typeface="+mn-lt"/>
              </a:rPr>
              <a:t> (équilibrage de la charge) </a:t>
            </a:r>
          </a:p>
        </p:txBody>
      </p:sp>
      <p:sp>
        <p:nvSpPr>
          <p:cNvPr id="6" name="ZoneTexte 5">
            <a:extLst>
              <a:ext uri="{FF2B5EF4-FFF2-40B4-BE49-F238E27FC236}">
                <a16:creationId xmlns:a16="http://schemas.microsoft.com/office/drawing/2014/main" id="{DA879BC4-9AD1-7445-0719-58869B63FC2E}"/>
              </a:ext>
            </a:extLst>
          </p:cNvPr>
          <p:cNvSpPr txBox="1"/>
          <p:nvPr/>
        </p:nvSpPr>
        <p:spPr>
          <a:xfrm>
            <a:off x="479212" y="5557799"/>
            <a:ext cx="4550375" cy="1077218"/>
          </a:xfrm>
          <a:prstGeom prst="rect">
            <a:avLst/>
          </a:prstGeom>
          <a:noFill/>
          <a:ln>
            <a:solidFill>
              <a:schemeClr val="tx2">
                <a:lumMod val="75000"/>
              </a:schemeClr>
            </a:solidFill>
          </a:ln>
        </p:spPr>
        <p:txBody>
          <a:bodyPr wrap="square">
            <a:spAutoFit/>
          </a:bodyPr>
          <a:lstStyle/>
          <a:p>
            <a:r>
              <a:rPr lang="fr-FR" sz="1600" dirty="0"/>
              <a:t>&lt;</a:t>
            </a:r>
            <a:r>
              <a:rPr lang="fr-FR" sz="1600" dirty="0" err="1"/>
              <a:t>dependency</a:t>
            </a:r>
            <a:r>
              <a:rPr lang="fr-FR" sz="1600" dirty="0"/>
              <a:t>&gt;</a:t>
            </a:r>
          </a:p>
          <a:p>
            <a:r>
              <a:rPr lang="fr-FR" sz="1600" dirty="0"/>
              <a:t>  &lt;</a:t>
            </a:r>
            <a:r>
              <a:rPr lang="fr-FR" sz="1600" dirty="0" err="1"/>
              <a:t>groupId</a:t>
            </a:r>
            <a:r>
              <a:rPr lang="fr-FR" sz="1600" dirty="0"/>
              <a:t>&gt;</a:t>
            </a:r>
            <a:r>
              <a:rPr lang="fr-FR" sz="1600" dirty="0" err="1"/>
              <a:t>org.springframework.cloud</a:t>
            </a:r>
            <a:r>
              <a:rPr lang="fr-FR" sz="1600" dirty="0"/>
              <a:t>&lt;/</a:t>
            </a:r>
            <a:r>
              <a:rPr lang="fr-FR" sz="1600" dirty="0" err="1"/>
              <a:t>groupId</a:t>
            </a:r>
            <a:r>
              <a:rPr lang="fr-FR" sz="1600" dirty="0"/>
              <a:t>&gt;</a:t>
            </a:r>
          </a:p>
          <a:p>
            <a:r>
              <a:rPr lang="fr-FR" sz="1600" dirty="0"/>
              <a:t>  &lt;</a:t>
            </a:r>
            <a:r>
              <a:rPr lang="fr-FR" sz="1600" dirty="0" err="1"/>
              <a:t>artifactId</a:t>
            </a:r>
            <a:r>
              <a:rPr lang="fr-FR" sz="1600" dirty="0"/>
              <a:t>&gt;</a:t>
            </a:r>
            <a:r>
              <a:rPr lang="fr-FR" sz="1600" dirty="0" err="1"/>
              <a:t>spring</a:t>
            </a:r>
            <a:r>
              <a:rPr lang="fr-FR" sz="1600" dirty="0"/>
              <a:t>-cloud-</a:t>
            </a:r>
            <a:r>
              <a:rPr lang="fr-FR" sz="1600" dirty="0" err="1"/>
              <a:t>netflix</a:t>
            </a:r>
            <a:r>
              <a:rPr lang="fr-FR" sz="1600" dirty="0"/>
              <a:t>-</a:t>
            </a:r>
            <a:r>
              <a:rPr lang="fr-FR" sz="1600" dirty="0" err="1"/>
              <a:t>ribbon</a:t>
            </a:r>
            <a:r>
              <a:rPr lang="fr-FR" sz="1600" dirty="0"/>
              <a:t>&lt;/</a:t>
            </a:r>
            <a:r>
              <a:rPr lang="fr-FR" sz="1600" dirty="0" err="1"/>
              <a:t>artifactId</a:t>
            </a:r>
            <a:r>
              <a:rPr lang="fr-FR" sz="1600" dirty="0"/>
              <a:t>&gt;</a:t>
            </a:r>
          </a:p>
          <a:p>
            <a:r>
              <a:rPr lang="fr-FR" sz="1600" dirty="0"/>
              <a:t>&lt;/</a:t>
            </a:r>
            <a:r>
              <a:rPr lang="fr-FR" sz="1600" dirty="0" err="1"/>
              <a:t>dependency</a:t>
            </a:r>
            <a:r>
              <a:rPr lang="fr-FR" sz="1600" dirty="0"/>
              <a:t>&gt;</a:t>
            </a:r>
          </a:p>
        </p:txBody>
      </p:sp>
      <p:pic>
        <p:nvPicPr>
          <p:cNvPr id="9" name="Image 8">
            <a:extLst>
              <a:ext uri="{FF2B5EF4-FFF2-40B4-BE49-F238E27FC236}">
                <a16:creationId xmlns:a16="http://schemas.microsoft.com/office/drawing/2014/main" id="{BE68D53A-7B73-09CD-A810-0A3C6A274AE0}"/>
              </a:ext>
            </a:extLst>
          </p:cNvPr>
          <p:cNvPicPr>
            <a:picLocks noChangeAspect="1"/>
          </p:cNvPicPr>
          <p:nvPr/>
        </p:nvPicPr>
        <p:blipFill>
          <a:blip r:embed="rId2"/>
          <a:stretch>
            <a:fillRect/>
          </a:stretch>
        </p:blipFill>
        <p:spPr>
          <a:xfrm>
            <a:off x="838047" y="1054853"/>
            <a:ext cx="10937942" cy="3716496"/>
          </a:xfrm>
          <a:prstGeom prst="rect">
            <a:avLst/>
          </a:prstGeom>
          <a:ln>
            <a:solidFill>
              <a:schemeClr val="tx1"/>
            </a:solidFill>
          </a:ln>
        </p:spPr>
      </p:pic>
      <p:pic>
        <p:nvPicPr>
          <p:cNvPr id="24" name="Image 23">
            <a:extLst>
              <a:ext uri="{FF2B5EF4-FFF2-40B4-BE49-F238E27FC236}">
                <a16:creationId xmlns:a16="http://schemas.microsoft.com/office/drawing/2014/main" id="{62A4E162-20C9-E83B-7522-2260D6CEF445}"/>
              </a:ext>
            </a:extLst>
          </p:cNvPr>
          <p:cNvPicPr>
            <a:picLocks noChangeAspect="1"/>
          </p:cNvPicPr>
          <p:nvPr/>
        </p:nvPicPr>
        <p:blipFill>
          <a:blip r:embed="rId3"/>
          <a:stretch>
            <a:fillRect/>
          </a:stretch>
        </p:blipFill>
        <p:spPr>
          <a:xfrm>
            <a:off x="5217445" y="5570156"/>
            <a:ext cx="6627258" cy="590550"/>
          </a:xfrm>
          <a:prstGeom prst="rect">
            <a:avLst/>
          </a:prstGeom>
          <a:ln>
            <a:solidFill>
              <a:schemeClr val="tx1"/>
            </a:solidFill>
          </a:ln>
        </p:spPr>
      </p:pic>
      <p:sp>
        <p:nvSpPr>
          <p:cNvPr id="25" name="ZoneTexte 24">
            <a:extLst>
              <a:ext uri="{FF2B5EF4-FFF2-40B4-BE49-F238E27FC236}">
                <a16:creationId xmlns:a16="http://schemas.microsoft.com/office/drawing/2014/main" id="{B2F5D4E0-7A18-6EE4-6D9C-21136ACB9CA1}"/>
              </a:ext>
            </a:extLst>
          </p:cNvPr>
          <p:cNvSpPr txBox="1"/>
          <p:nvPr/>
        </p:nvSpPr>
        <p:spPr>
          <a:xfrm>
            <a:off x="438522" y="4936677"/>
            <a:ext cx="5785664" cy="369332"/>
          </a:xfrm>
          <a:prstGeom prst="rect">
            <a:avLst/>
          </a:prstGeom>
          <a:noFill/>
          <a:ln>
            <a:solidFill>
              <a:schemeClr val="tx1"/>
            </a:solidFill>
          </a:ln>
        </p:spPr>
        <p:txBody>
          <a:bodyPr wrap="square" rtlCol="0">
            <a:spAutoFit/>
          </a:bodyPr>
          <a:lstStyle/>
          <a:p>
            <a:r>
              <a:rPr lang="fr-FR" dirty="0"/>
              <a:t>Au niveau du service web Client « </a:t>
            </a:r>
            <a:r>
              <a:rPr lang="fr-FR" dirty="0" err="1"/>
              <a:t>ProductWeb</a:t>
            </a:r>
            <a:r>
              <a:rPr lang="fr-FR" dirty="0"/>
              <a:t> » ajouter : </a:t>
            </a:r>
          </a:p>
        </p:txBody>
      </p:sp>
      <p:sp>
        <p:nvSpPr>
          <p:cNvPr id="27" name="ZoneTexte 26">
            <a:extLst>
              <a:ext uri="{FF2B5EF4-FFF2-40B4-BE49-F238E27FC236}">
                <a16:creationId xmlns:a16="http://schemas.microsoft.com/office/drawing/2014/main" id="{0706C155-859B-4B86-7896-1D210B1CEEE5}"/>
              </a:ext>
            </a:extLst>
          </p:cNvPr>
          <p:cNvSpPr txBox="1"/>
          <p:nvPr/>
        </p:nvSpPr>
        <p:spPr>
          <a:xfrm>
            <a:off x="5217445" y="6265685"/>
            <a:ext cx="6627258" cy="369332"/>
          </a:xfrm>
          <a:prstGeom prst="rect">
            <a:avLst/>
          </a:prstGeom>
          <a:noFill/>
          <a:ln>
            <a:solidFill>
              <a:schemeClr val="tx1"/>
            </a:solidFill>
          </a:ln>
        </p:spPr>
        <p:txBody>
          <a:bodyPr wrap="square">
            <a:spAutoFit/>
          </a:bodyPr>
          <a:lstStyle/>
          <a:p>
            <a:r>
              <a:rPr lang="fr-FR" dirty="0"/>
              <a:t>@RibbonClient(name = « </a:t>
            </a:r>
            <a:r>
              <a:rPr lang="fr-FR" dirty="0" err="1"/>
              <a:t>ProductServer</a:t>
            </a:r>
            <a:r>
              <a:rPr lang="fr-FR" dirty="0"/>
              <a:t> »)</a:t>
            </a:r>
          </a:p>
        </p:txBody>
      </p:sp>
    </p:spTree>
    <p:extLst>
      <p:ext uri="{BB962C8B-B14F-4D97-AF65-F5344CB8AC3E}">
        <p14:creationId xmlns:p14="http://schemas.microsoft.com/office/powerpoint/2010/main" val="8133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4F10E2-63AF-72CC-6BAA-37745A6C77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52">
            <a:extLst>
              <a:ext uri="{FF2B5EF4-FFF2-40B4-BE49-F238E27FC236}">
                <a16:creationId xmlns:a16="http://schemas.microsoft.com/office/drawing/2014/main" id="{9F7128E0-C875-1BE6-843D-993484F5F901}"/>
              </a:ext>
            </a:extLst>
          </p:cNvPr>
          <p:cNvSpPr txBox="1">
            <a:spLocks/>
          </p:cNvSpPr>
          <p:nvPr/>
        </p:nvSpPr>
        <p:spPr>
          <a:xfrm>
            <a:off x="2311400" y="1741337"/>
            <a:ext cx="8077199" cy="2387918"/>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b="1" kern="1200" dirty="0">
                <a:solidFill>
                  <a:schemeClr val="tx2"/>
                </a:solidFill>
                <a:latin typeface="+mj-lt"/>
                <a:ea typeface="+mj-ea"/>
                <a:cs typeface="+mj-cs"/>
              </a:rPr>
              <a:t>TP 5.1- Spring </a:t>
            </a:r>
            <a:r>
              <a:rPr lang="en-US" sz="5800" b="1" kern="1200" dirty="0" err="1">
                <a:solidFill>
                  <a:schemeClr val="tx2"/>
                </a:solidFill>
                <a:latin typeface="+mj-lt"/>
                <a:ea typeface="+mj-ea"/>
                <a:cs typeface="+mj-cs"/>
              </a:rPr>
              <a:t>Cloud_Zuul_API_GateWay</a:t>
            </a:r>
            <a:endParaRPr lang="en-US" sz="5800" b="1" kern="1200" dirty="0">
              <a:solidFill>
                <a:schemeClr val="tx2"/>
              </a:solidFill>
              <a:latin typeface="+mj-lt"/>
              <a:ea typeface="+mj-ea"/>
              <a:cs typeface="+mj-cs"/>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600" dirty="0">
                <a:hlinkClick r:id="rId2"/>
              </a:rPr>
              <a:t>https://github.com/jeouit/JEE2</a:t>
            </a:r>
            <a:endParaRPr lang="en-US" sz="2600" b="1" kern="1200" dirty="0">
              <a:solidFill>
                <a:schemeClr val="tx2"/>
              </a:solidFill>
              <a:latin typeface="+mj-lt"/>
              <a:ea typeface="+mj-ea"/>
              <a:cs typeface="+mj-cs"/>
            </a:endParaRP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1651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44" name="Group 43">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45" name="Freeform: Shape 44">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re 1">
            <a:extLst>
              <a:ext uri="{FF2B5EF4-FFF2-40B4-BE49-F238E27FC236}">
                <a16:creationId xmlns:a16="http://schemas.microsoft.com/office/drawing/2014/main" id="{31250878-C0F4-5F77-4246-431FC57A5694}"/>
              </a:ext>
            </a:extLst>
          </p:cNvPr>
          <p:cNvSpPr>
            <a:spLocks noGrp="1"/>
          </p:cNvSpPr>
          <p:nvPr>
            <p:ph type="title"/>
          </p:nvPr>
        </p:nvSpPr>
        <p:spPr>
          <a:xfrm>
            <a:off x="1943100" y="1546412"/>
            <a:ext cx="8051800" cy="3254188"/>
          </a:xfrm>
        </p:spPr>
        <p:txBody>
          <a:bodyPr vert="horz" lIns="91440" tIns="45720" rIns="91440" bIns="45720" rtlCol="0" anchor="b">
            <a:normAutofit/>
          </a:bodyPr>
          <a:lstStyle/>
          <a:p>
            <a:pPr algn="ctr"/>
            <a:r>
              <a:rPr lang="en-US" b="0" dirty="0">
                <a:solidFill>
                  <a:schemeClr val="accent1">
                    <a:lumMod val="50000"/>
                  </a:schemeClr>
                </a:solidFill>
                <a:latin typeface="Tahoma" panose="020B0604030504040204" pitchFamily="34" charset="0"/>
              </a:rPr>
              <a:t>Communication </a:t>
            </a:r>
            <a:r>
              <a:rPr lang="en-US" b="0" dirty="0" err="1">
                <a:solidFill>
                  <a:schemeClr val="accent1">
                    <a:lumMod val="50000"/>
                  </a:schemeClr>
                </a:solidFill>
                <a:latin typeface="Tahoma" panose="020B0604030504040204" pitchFamily="34" charset="0"/>
              </a:rPr>
              <a:t>synchrone</a:t>
            </a:r>
            <a:r>
              <a:rPr lang="en-US" b="0" dirty="0">
                <a:solidFill>
                  <a:schemeClr val="accent1">
                    <a:lumMod val="50000"/>
                  </a:schemeClr>
                </a:solidFill>
                <a:latin typeface="Tahoma" panose="020B0604030504040204" pitchFamily="34" charset="0"/>
              </a:rPr>
              <a:t> entre micro-services : </a:t>
            </a:r>
            <a:br>
              <a:rPr lang="en-US" b="0" dirty="0">
                <a:solidFill>
                  <a:schemeClr val="accent1">
                    <a:lumMod val="50000"/>
                  </a:schemeClr>
                </a:solidFill>
                <a:latin typeface="Tahoma" panose="020B0604030504040204" pitchFamily="34" charset="0"/>
              </a:rPr>
            </a:br>
            <a:r>
              <a:rPr lang="fr-FR" b="1" dirty="0">
                <a:solidFill>
                  <a:schemeClr val="tx2"/>
                </a:solidFill>
              </a:rPr>
              <a:t>OPENFEIGN</a:t>
            </a:r>
            <a:endParaRPr lang="en-US" b="1" dirty="0">
              <a:solidFill>
                <a:schemeClr val="tx2"/>
              </a:solidFill>
            </a:endParaRPr>
          </a:p>
        </p:txBody>
      </p:sp>
    </p:spTree>
    <p:extLst>
      <p:ext uri="{BB962C8B-B14F-4D97-AF65-F5344CB8AC3E}">
        <p14:creationId xmlns:p14="http://schemas.microsoft.com/office/powerpoint/2010/main" val="4085443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3BA942B4-CD87-C138-EC50-CD1A9C6738A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pic>
        <p:nvPicPr>
          <p:cNvPr id="7" name="Image 6">
            <a:extLst>
              <a:ext uri="{FF2B5EF4-FFF2-40B4-BE49-F238E27FC236}">
                <a16:creationId xmlns:a16="http://schemas.microsoft.com/office/drawing/2014/main" id="{36810366-F40A-67BE-3F5C-72A1380ED0D4}"/>
              </a:ext>
            </a:extLst>
          </p:cNvPr>
          <p:cNvPicPr>
            <a:picLocks noChangeAspect="1"/>
          </p:cNvPicPr>
          <p:nvPr/>
        </p:nvPicPr>
        <p:blipFill>
          <a:blip r:embed="rId2"/>
          <a:stretch>
            <a:fillRect/>
          </a:stretch>
        </p:blipFill>
        <p:spPr>
          <a:xfrm>
            <a:off x="6293506" y="1037900"/>
            <a:ext cx="5457141" cy="3233853"/>
          </a:xfrm>
          <a:prstGeom prst="rect">
            <a:avLst/>
          </a:prstGeom>
          <a:ln>
            <a:solidFill>
              <a:schemeClr val="tx1"/>
            </a:solidFill>
          </a:ln>
        </p:spPr>
      </p:pic>
      <p:pic>
        <p:nvPicPr>
          <p:cNvPr id="11" name="Image 10">
            <a:extLst>
              <a:ext uri="{FF2B5EF4-FFF2-40B4-BE49-F238E27FC236}">
                <a16:creationId xmlns:a16="http://schemas.microsoft.com/office/drawing/2014/main" id="{CECDEE06-52AC-87CE-B76D-8B4F4CDDC7CC}"/>
              </a:ext>
            </a:extLst>
          </p:cNvPr>
          <p:cNvPicPr>
            <a:picLocks noChangeAspect="1"/>
          </p:cNvPicPr>
          <p:nvPr/>
        </p:nvPicPr>
        <p:blipFill>
          <a:blip r:embed="rId3"/>
          <a:stretch>
            <a:fillRect/>
          </a:stretch>
        </p:blipFill>
        <p:spPr>
          <a:xfrm>
            <a:off x="6293506" y="4288369"/>
            <a:ext cx="5457142" cy="2258458"/>
          </a:xfrm>
          <a:prstGeom prst="rect">
            <a:avLst/>
          </a:prstGeom>
          <a:ln>
            <a:solidFill>
              <a:schemeClr val="tx1"/>
            </a:solidFill>
          </a:ln>
        </p:spPr>
      </p:pic>
      <p:sp>
        <p:nvSpPr>
          <p:cNvPr id="23" name="ZoneTexte 22">
            <a:extLst>
              <a:ext uri="{FF2B5EF4-FFF2-40B4-BE49-F238E27FC236}">
                <a16:creationId xmlns:a16="http://schemas.microsoft.com/office/drawing/2014/main" id="{D7853C82-F69F-7932-A86A-A1D49C0D23C6}"/>
              </a:ext>
            </a:extLst>
          </p:cNvPr>
          <p:cNvSpPr txBox="1"/>
          <p:nvPr/>
        </p:nvSpPr>
        <p:spPr>
          <a:xfrm>
            <a:off x="443354" y="2077735"/>
            <a:ext cx="5455141" cy="3508653"/>
          </a:xfrm>
          <a:prstGeom prst="rect">
            <a:avLst/>
          </a:prstGeom>
          <a:noFill/>
          <a:ln>
            <a:solidFill>
              <a:schemeClr val="tx1"/>
            </a:solidFill>
          </a:ln>
        </p:spPr>
        <p:txBody>
          <a:bodyPr wrap="square">
            <a:spAutoFit/>
          </a:bodyPr>
          <a:lstStyle/>
          <a:p>
            <a:pPr algn="l"/>
            <a:endParaRPr lang="fr-FR" sz="1200" b="0" i="0" u="none" strike="noStrike" baseline="0" dirty="0">
              <a:solidFill>
                <a:srgbClr val="000000"/>
              </a:solidFill>
              <a:latin typeface="Verdana" panose="020B0604030504040204" pitchFamily="34" charset="0"/>
            </a:endParaRPr>
          </a:p>
          <a:p>
            <a:pPr marL="285750" indent="-285750">
              <a:spcBef>
                <a:spcPts val="1200"/>
              </a:spcBef>
              <a:spcAft>
                <a:spcPts val="1200"/>
              </a:spcAft>
              <a:buFont typeface="Arial" panose="020B0604020202020204" pitchFamily="34" charset="0"/>
              <a:buChar char="•"/>
            </a:pPr>
            <a:r>
              <a:rPr lang="fr-FR" sz="2000" b="1" i="0" u="none" strike="noStrike" baseline="0" dirty="0">
                <a:solidFill>
                  <a:schemeClr val="accent2">
                    <a:lumMod val="75000"/>
                  </a:schemeClr>
                </a:solidFill>
              </a:rPr>
              <a:t>OpenFeign</a:t>
            </a:r>
            <a:r>
              <a:rPr lang="fr-FR" sz="2000" b="0" i="0" u="none" strike="noStrike" baseline="0" dirty="0">
                <a:solidFill>
                  <a:srgbClr val="000000"/>
                </a:solidFill>
              </a:rPr>
              <a:t> est un </a:t>
            </a:r>
            <a:r>
              <a:rPr lang="fr-FR" sz="2000" b="1" i="0" u="none" strike="noStrike" baseline="0" dirty="0">
                <a:solidFill>
                  <a:schemeClr val="accent2">
                    <a:lumMod val="75000"/>
                  </a:schemeClr>
                </a:solidFill>
              </a:rPr>
              <a:t>client HTTP </a:t>
            </a:r>
            <a:r>
              <a:rPr lang="fr-FR" sz="2000" b="0" i="0" u="none" strike="noStrike" baseline="0" dirty="0">
                <a:solidFill>
                  <a:srgbClr val="000000"/>
                </a:solidFill>
              </a:rPr>
              <a:t>qui facilite grandement l'appel des API exposées par les différents micro-services. </a:t>
            </a:r>
          </a:p>
          <a:p>
            <a:pPr marL="285750" indent="-285750">
              <a:spcBef>
                <a:spcPts val="1200"/>
              </a:spcBef>
              <a:spcAft>
                <a:spcPts val="1200"/>
              </a:spcAft>
              <a:buFont typeface="Arial" panose="020B0604020202020204" pitchFamily="34" charset="0"/>
              <a:buChar char="•"/>
            </a:pPr>
            <a:r>
              <a:rPr lang="fr-FR" sz="2000" b="0" i="0" u="none" strike="noStrike" baseline="0" dirty="0">
                <a:solidFill>
                  <a:srgbClr val="000000"/>
                </a:solidFill>
              </a:rPr>
              <a:t>Il est capable de créer et d'exécuter des requêtes HTTP basées sur les annotations </a:t>
            </a:r>
            <a:r>
              <a:rPr lang="fr-FR" sz="2000" b="1" i="0" u="none" strike="noStrike" baseline="0" dirty="0">
                <a:solidFill>
                  <a:schemeClr val="accent6">
                    <a:lumMod val="75000"/>
                  </a:schemeClr>
                </a:solidFill>
              </a:rPr>
              <a:t>(@EnableFeignClients</a:t>
            </a:r>
            <a:r>
              <a:rPr lang="fr-FR" sz="2000" b="0" i="0" u="none" strike="noStrike" baseline="0" dirty="0">
                <a:solidFill>
                  <a:srgbClr val="000000"/>
                </a:solidFill>
              </a:rPr>
              <a:t>…). </a:t>
            </a:r>
          </a:p>
          <a:p>
            <a:pPr marL="285750" indent="-285750">
              <a:spcBef>
                <a:spcPts val="1200"/>
              </a:spcBef>
              <a:spcAft>
                <a:spcPts val="1200"/>
              </a:spcAft>
              <a:buFont typeface="Arial" panose="020B0604020202020204" pitchFamily="34" charset="0"/>
              <a:buChar char="•"/>
            </a:pPr>
            <a:r>
              <a:rPr lang="fr-FR" sz="2000" b="0" i="0" u="none" strike="noStrike" baseline="0" dirty="0">
                <a:solidFill>
                  <a:srgbClr val="000000"/>
                </a:solidFill>
              </a:rPr>
              <a:t>C'est un peu l'équivalent en code de </a:t>
            </a:r>
            <a:r>
              <a:rPr lang="fr-FR" sz="2000" i="0" u="none" strike="noStrike" baseline="0" dirty="0">
                <a:solidFill>
                  <a:srgbClr val="000000"/>
                </a:solidFill>
              </a:rPr>
              <a:t>Postman</a:t>
            </a:r>
            <a:r>
              <a:rPr lang="fr-FR" sz="2000" b="0" i="0" u="none" strike="noStrike" baseline="0" dirty="0">
                <a:solidFill>
                  <a:srgbClr val="000000"/>
                </a:solidFill>
              </a:rPr>
              <a:t> ou de </a:t>
            </a:r>
            <a:r>
              <a:rPr lang="fr-FR" sz="2000" b="1" i="0" u="none" strike="noStrike" baseline="0" dirty="0">
                <a:solidFill>
                  <a:schemeClr val="accent6">
                    <a:lumMod val="75000"/>
                  </a:schemeClr>
                </a:solidFill>
              </a:rPr>
              <a:t>ResteTemplate</a:t>
            </a:r>
            <a:r>
              <a:rPr lang="fr-FR" sz="2000" b="0" i="0" u="none" strike="noStrike" baseline="0" dirty="0">
                <a:solidFill>
                  <a:srgbClr val="000000"/>
                </a:solidFill>
              </a:rPr>
              <a:t> (déjà vu lors du TP2)</a:t>
            </a:r>
          </a:p>
        </p:txBody>
      </p:sp>
    </p:spTree>
    <p:extLst>
      <p:ext uri="{BB962C8B-B14F-4D97-AF65-F5344CB8AC3E}">
        <p14:creationId xmlns:p14="http://schemas.microsoft.com/office/powerpoint/2010/main" val="416815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C365589A-AE87-5C1A-EFDE-D59E2C9477F9}"/>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pic>
        <p:nvPicPr>
          <p:cNvPr id="6" name="Image 5">
            <a:extLst>
              <a:ext uri="{FF2B5EF4-FFF2-40B4-BE49-F238E27FC236}">
                <a16:creationId xmlns:a16="http://schemas.microsoft.com/office/drawing/2014/main" id="{975F9663-1B63-B2FD-96C5-0C54A3FCD334}"/>
              </a:ext>
            </a:extLst>
          </p:cNvPr>
          <p:cNvPicPr>
            <a:picLocks noChangeAspect="1"/>
          </p:cNvPicPr>
          <p:nvPr/>
        </p:nvPicPr>
        <p:blipFill>
          <a:blip r:embed="rId2"/>
          <a:stretch>
            <a:fillRect/>
          </a:stretch>
        </p:blipFill>
        <p:spPr>
          <a:xfrm>
            <a:off x="123568" y="729048"/>
            <a:ext cx="11850129" cy="5723271"/>
          </a:xfrm>
          <a:prstGeom prst="rect">
            <a:avLst/>
          </a:prstGeom>
        </p:spPr>
      </p:pic>
    </p:spTree>
    <p:extLst>
      <p:ext uri="{BB962C8B-B14F-4D97-AF65-F5344CB8AC3E}">
        <p14:creationId xmlns:p14="http://schemas.microsoft.com/office/powerpoint/2010/main" val="21620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8"/>
            <a:ext cx="2151670" cy="1860256"/>
            <a:chOff x="-305" y="-4155"/>
            <a:chExt cx="2514948" cy="2174333"/>
          </a:xfrm>
        </p:grpSpPr>
        <p:sp>
          <p:nvSpPr>
            <p:cNvPr id="1036" name="Freeform: Shape 1035">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39" name="Freeform: Shape 1038">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1" name="Group 1040">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1042" name="Freeform: Shape 1041">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Freeform: Shape 1042">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4" name="Freeform: Shape 1043">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Espace réservé de la date 7">
            <a:extLst>
              <a:ext uri="{FF2B5EF4-FFF2-40B4-BE49-F238E27FC236}">
                <a16:creationId xmlns:a16="http://schemas.microsoft.com/office/drawing/2014/main" id="{F4153EFB-7DFE-26BC-1DB9-1D67384163E6}"/>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3" name="Titre 52">
            <a:extLst>
              <a:ext uri="{FF2B5EF4-FFF2-40B4-BE49-F238E27FC236}">
                <a16:creationId xmlns:a16="http://schemas.microsoft.com/office/drawing/2014/main" id="{0E4ACD44-7F29-D111-A980-F949FB31DE40}"/>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rPr>
              <a:t>Spring Cloud : </a:t>
            </a:r>
            <a:r>
              <a:rPr lang="fr-FR" sz="3200" b="1" dirty="0">
                <a:solidFill>
                  <a:schemeClr val="tx2"/>
                </a:solidFill>
              </a:rPr>
              <a:t>Centralisation</a:t>
            </a:r>
            <a:r>
              <a:rPr lang="en-US" sz="3200" b="1" dirty="0">
                <a:solidFill>
                  <a:schemeClr val="tx2"/>
                </a:solidFill>
              </a:rPr>
              <a:t> de micro-services</a:t>
            </a:r>
            <a:endParaRPr lang="fr-FR" sz="3200" b="1" dirty="0">
              <a:solidFill>
                <a:schemeClr val="tx2"/>
              </a:solidFill>
            </a:endParaRPr>
          </a:p>
        </p:txBody>
      </p:sp>
      <p:pic>
        <p:nvPicPr>
          <p:cNvPr id="5" name="Image 4">
            <a:extLst>
              <a:ext uri="{FF2B5EF4-FFF2-40B4-BE49-F238E27FC236}">
                <a16:creationId xmlns:a16="http://schemas.microsoft.com/office/drawing/2014/main" id="{BDD61CFE-2CEC-924D-C7A7-58F23DDAA7F7}"/>
              </a:ext>
            </a:extLst>
          </p:cNvPr>
          <p:cNvPicPr>
            <a:picLocks noChangeAspect="1"/>
          </p:cNvPicPr>
          <p:nvPr/>
        </p:nvPicPr>
        <p:blipFill>
          <a:blip r:embed="rId2"/>
          <a:stretch>
            <a:fillRect/>
          </a:stretch>
        </p:blipFill>
        <p:spPr>
          <a:xfrm>
            <a:off x="8322529" y="2048224"/>
            <a:ext cx="3067050" cy="4132494"/>
          </a:xfrm>
          <a:prstGeom prst="rect">
            <a:avLst/>
          </a:prstGeom>
          <a:ln>
            <a:solidFill>
              <a:schemeClr val="tx1"/>
            </a:solidFill>
          </a:ln>
        </p:spPr>
      </p:pic>
      <p:sp>
        <p:nvSpPr>
          <p:cNvPr id="16" name="ZoneTexte 15">
            <a:extLst>
              <a:ext uri="{FF2B5EF4-FFF2-40B4-BE49-F238E27FC236}">
                <a16:creationId xmlns:a16="http://schemas.microsoft.com/office/drawing/2014/main" id="{BB1259C6-3377-A2DF-6E71-EAB7B99DE054}"/>
              </a:ext>
            </a:extLst>
          </p:cNvPr>
          <p:cNvSpPr txBox="1"/>
          <p:nvPr/>
        </p:nvSpPr>
        <p:spPr>
          <a:xfrm>
            <a:off x="567802" y="1201299"/>
            <a:ext cx="10515600" cy="584775"/>
          </a:xfrm>
          <a:prstGeom prst="rect">
            <a:avLst/>
          </a:prstGeom>
          <a:noFill/>
        </p:spPr>
        <p:txBody>
          <a:bodyPr wrap="square">
            <a:spAutoFit/>
          </a:bodyPr>
          <a:lstStyle/>
          <a:p>
            <a:r>
              <a:rPr lang="fr-FR" sz="1600" b="0" i="0" u="none" strike="noStrike" baseline="0" dirty="0">
                <a:solidFill>
                  <a:srgbClr val="000000"/>
                </a:solidFill>
                <a:latin typeface="Verdana" panose="020B0604030504040204" pitchFamily="34" charset="0"/>
              </a:rPr>
              <a:t>Comment faire pour centraliser l’ensemble de la configuration de tous les micro-services et de toutes les instances clonées dans un seul endroit ?</a:t>
            </a:r>
          </a:p>
        </p:txBody>
      </p:sp>
      <p:sp>
        <p:nvSpPr>
          <p:cNvPr id="14" name="Flèche : gauche 13">
            <a:extLst>
              <a:ext uri="{FF2B5EF4-FFF2-40B4-BE49-F238E27FC236}">
                <a16:creationId xmlns:a16="http://schemas.microsoft.com/office/drawing/2014/main" id="{EFDACEE3-3F74-32F4-04EA-6B11D3361031}"/>
              </a:ext>
            </a:extLst>
          </p:cNvPr>
          <p:cNvSpPr/>
          <p:nvPr/>
        </p:nvSpPr>
        <p:spPr>
          <a:xfrm>
            <a:off x="7306045" y="2207329"/>
            <a:ext cx="1307691" cy="5453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5C39FE75-AC8E-E38E-8BB7-A97499BF1A21}"/>
              </a:ext>
            </a:extLst>
          </p:cNvPr>
          <p:cNvPicPr>
            <a:picLocks noChangeAspect="1"/>
          </p:cNvPicPr>
          <p:nvPr/>
        </p:nvPicPr>
        <p:blipFill>
          <a:blip r:embed="rId3"/>
          <a:stretch>
            <a:fillRect/>
          </a:stretch>
        </p:blipFill>
        <p:spPr>
          <a:xfrm>
            <a:off x="221373" y="1943949"/>
            <a:ext cx="6897063" cy="4210638"/>
          </a:xfrm>
          <a:prstGeom prst="rect">
            <a:avLst/>
          </a:prstGeom>
        </p:spPr>
      </p:pic>
    </p:spTree>
    <p:extLst>
      <p:ext uri="{BB962C8B-B14F-4D97-AF65-F5344CB8AC3E}">
        <p14:creationId xmlns:p14="http://schemas.microsoft.com/office/powerpoint/2010/main" val="295757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B7B8AFCB-DDAB-70BE-BE24-FF810AE52C3D}"/>
              </a:ext>
            </a:extLst>
          </p:cNvPr>
          <p:cNvSpPr txBox="1"/>
          <p:nvPr/>
        </p:nvSpPr>
        <p:spPr>
          <a:xfrm>
            <a:off x="581942" y="1344923"/>
            <a:ext cx="5362451" cy="2031325"/>
          </a:xfrm>
          <a:prstGeom prst="rect">
            <a:avLst/>
          </a:prstGeom>
          <a:noFill/>
          <a:ln>
            <a:solidFill>
              <a:schemeClr val="tx1"/>
            </a:solidFill>
          </a:ln>
        </p:spPr>
        <p:txBody>
          <a:bodyPr wrap="square">
            <a:spAutoFit/>
          </a:bodyPr>
          <a:lstStyle/>
          <a:p>
            <a:pPr algn="l"/>
            <a:endParaRPr lang="fr-FR" b="0" i="0" u="none" strike="noStrike" baseline="0" dirty="0">
              <a:solidFill>
                <a:srgbClr val="000000"/>
              </a:solidFill>
              <a:latin typeface="Verdana" panose="020B0604030504040204" pitchFamily="34" charset="0"/>
            </a:endParaRPr>
          </a:p>
          <a:p>
            <a:pPr marL="285750" indent="-285750">
              <a:buFont typeface="Wingdings" panose="05000000000000000000" pitchFamily="2" charset="2"/>
              <a:buChar char="§"/>
            </a:pPr>
            <a:r>
              <a:rPr lang="fr-FR" b="0" i="0" u="none" strike="noStrike" baseline="0" dirty="0">
                <a:solidFill>
                  <a:srgbClr val="000000"/>
                </a:solidFill>
              </a:rPr>
              <a:t>Afin d'activer </a:t>
            </a:r>
            <a:r>
              <a:rPr lang="fr-FR" b="1" dirty="0" err="1">
                <a:solidFill>
                  <a:schemeClr val="accent6">
                    <a:lumMod val="75000"/>
                  </a:schemeClr>
                </a:solidFill>
              </a:rPr>
              <a:t>Feign</a:t>
            </a:r>
            <a:r>
              <a:rPr lang="fr-FR" b="0" i="0" u="none" strike="noStrike" baseline="0" dirty="0">
                <a:solidFill>
                  <a:srgbClr val="000000"/>
                </a:solidFill>
              </a:rPr>
              <a:t> dans le micro-service «Client», On va ajoutez l'annotation </a:t>
            </a:r>
            <a:r>
              <a:rPr lang="fr-FR" b="1" dirty="0">
                <a:solidFill>
                  <a:schemeClr val="accent6">
                    <a:lumMod val="75000"/>
                  </a:schemeClr>
                </a:solidFill>
              </a:rPr>
              <a:t>@EnableFeignClients</a:t>
            </a:r>
            <a:r>
              <a:rPr lang="fr-FR" b="0" i="0" u="none" strike="noStrike" baseline="0" dirty="0">
                <a:solidFill>
                  <a:srgbClr val="000000"/>
                </a:solidFill>
              </a:rPr>
              <a:t> à </a:t>
            </a:r>
            <a:r>
              <a:rPr lang="fr-FR" b="1" i="0" u="none" strike="noStrike" baseline="0" dirty="0" err="1">
                <a:solidFill>
                  <a:schemeClr val="accent1">
                    <a:lumMod val="75000"/>
                  </a:schemeClr>
                </a:solidFill>
              </a:rPr>
              <a:t>ClientUiApplication</a:t>
            </a:r>
            <a:r>
              <a:rPr lang="fr-FR" b="0" i="0" u="none" strike="noStrike" baseline="0" dirty="0">
                <a:solidFill>
                  <a:srgbClr val="000000"/>
                </a:solidFill>
              </a:rPr>
              <a:t>.</a:t>
            </a:r>
          </a:p>
          <a:p>
            <a:pPr marL="285750" indent="-285750">
              <a:buFont typeface="Wingdings" panose="05000000000000000000" pitchFamily="2" charset="2"/>
              <a:buChar char="§"/>
            </a:pPr>
            <a:r>
              <a:rPr lang="fr-FR" b="0" i="0" u="none" strike="noStrike" baseline="0" dirty="0">
                <a:solidFill>
                  <a:srgbClr val="000000"/>
                </a:solidFill>
              </a:rPr>
              <a:t>L'annotation </a:t>
            </a:r>
            <a:r>
              <a:rPr lang="fr-FR" b="1" dirty="0">
                <a:solidFill>
                  <a:schemeClr val="accent6">
                    <a:lumMod val="75000"/>
                  </a:schemeClr>
                </a:solidFill>
              </a:rPr>
              <a:t>@EnableFeignClients</a:t>
            </a:r>
            <a:r>
              <a:rPr lang="fr-FR" b="0" i="0" u="none" strike="noStrike" baseline="0" dirty="0">
                <a:solidFill>
                  <a:srgbClr val="000000"/>
                </a:solidFill>
              </a:rPr>
              <a:t>  demande à </a:t>
            </a:r>
            <a:r>
              <a:rPr lang="fr-FR" b="1" i="0" u="none" strike="noStrike" baseline="0" dirty="0" err="1">
                <a:solidFill>
                  <a:schemeClr val="accent6">
                    <a:lumMod val="75000"/>
                  </a:schemeClr>
                </a:solidFill>
              </a:rPr>
              <a:t>Feign</a:t>
            </a:r>
            <a:r>
              <a:rPr lang="fr-FR" b="0" i="0" u="none" strike="noStrike" baseline="0" dirty="0">
                <a:solidFill>
                  <a:srgbClr val="000000"/>
                </a:solidFill>
              </a:rPr>
              <a:t> de scanner le package "</a:t>
            </a:r>
            <a:r>
              <a:rPr lang="fr-FR" b="1" i="0" u="none" strike="noStrike" baseline="0" dirty="0" err="1">
                <a:solidFill>
                  <a:schemeClr val="accent1">
                    <a:lumMod val="75000"/>
                  </a:schemeClr>
                </a:solidFill>
              </a:rPr>
              <a:t>com.clientui</a:t>
            </a:r>
            <a:r>
              <a:rPr lang="fr-FR" b="0" i="0" u="none" strike="noStrike" baseline="0" dirty="0">
                <a:solidFill>
                  <a:srgbClr val="000000"/>
                </a:solidFill>
              </a:rPr>
              <a:t>"  pour rechercher des classes qui se déclarent clients </a:t>
            </a:r>
            <a:r>
              <a:rPr lang="fr-FR" b="1" dirty="0" err="1">
                <a:solidFill>
                  <a:schemeClr val="accent6">
                    <a:lumMod val="75000"/>
                  </a:schemeClr>
                </a:solidFill>
              </a:rPr>
              <a:t>Feign</a:t>
            </a:r>
            <a:r>
              <a:rPr lang="fr-FR" b="0" i="0" u="none" strike="noStrike" baseline="0" dirty="0">
                <a:solidFill>
                  <a:srgbClr val="000000"/>
                </a:solidFill>
              </a:rPr>
              <a:t>.</a:t>
            </a:r>
          </a:p>
        </p:txBody>
      </p:sp>
      <p:sp>
        <p:nvSpPr>
          <p:cNvPr id="6" name="Titre 52">
            <a:extLst>
              <a:ext uri="{FF2B5EF4-FFF2-40B4-BE49-F238E27FC236}">
                <a16:creationId xmlns:a16="http://schemas.microsoft.com/office/drawing/2014/main" id="{2804DFCD-8209-97D6-1555-45BE29352621}"/>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pic>
        <p:nvPicPr>
          <p:cNvPr id="9" name="Image 8">
            <a:extLst>
              <a:ext uri="{FF2B5EF4-FFF2-40B4-BE49-F238E27FC236}">
                <a16:creationId xmlns:a16="http://schemas.microsoft.com/office/drawing/2014/main" id="{A231CBAD-A5B5-9F6F-B737-298D7392C217}"/>
              </a:ext>
            </a:extLst>
          </p:cNvPr>
          <p:cNvPicPr>
            <a:picLocks noChangeAspect="1"/>
          </p:cNvPicPr>
          <p:nvPr/>
        </p:nvPicPr>
        <p:blipFill>
          <a:blip r:embed="rId2"/>
          <a:stretch>
            <a:fillRect/>
          </a:stretch>
        </p:blipFill>
        <p:spPr>
          <a:xfrm>
            <a:off x="581942" y="3481753"/>
            <a:ext cx="5362451" cy="3307191"/>
          </a:xfrm>
          <a:prstGeom prst="rect">
            <a:avLst/>
          </a:prstGeom>
        </p:spPr>
      </p:pic>
      <p:pic>
        <p:nvPicPr>
          <p:cNvPr id="17" name="Image 16">
            <a:extLst>
              <a:ext uri="{FF2B5EF4-FFF2-40B4-BE49-F238E27FC236}">
                <a16:creationId xmlns:a16="http://schemas.microsoft.com/office/drawing/2014/main" id="{34C2F895-86EC-E5EF-D3D5-8652AC291A98}"/>
              </a:ext>
            </a:extLst>
          </p:cNvPr>
          <p:cNvPicPr>
            <a:picLocks noChangeAspect="1"/>
          </p:cNvPicPr>
          <p:nvPr/>
        </p:nvPicPr>
        <p:blipFill>
          <a:blip r:embed="rId3"/>
          <a:stretch>
            <a:fillRect/>
          </a:stretch>
        </p:blipFill>
        <p:spPr>
          <a:xfrm>
            <a:off x="6182293" y="3481753"/>
            <a:ext cx="5680191" cy="3307191"/>
          </a:xfrm>
          <a:prstGeom prst="rect">
            <a:avLst/>
          </a:prstGeom>
        </p:spPr>
      </p:pic>
      <p:sp>
        <p:nvSpPr>
          <p:cNvPr id="24" name="ZoneTexte 23">
            <a:extLst>
              <a:ext uri="{FF2B5EF4-FFF2-40B4-BE49-F238E27FC236}">
                <a16:creationId xmlns:a16="http://schemas.microsoft.com/office/drawing/2014/main" id="{3B745F58-4F5E-4709-0A33-646B07BDC437}"/>
              </a:ext>
            </a:extLst>
          </p:cNvPr>
          <p:cNvSpPr txBox="1"/>
          <p:nvPr/>
        </p:nvSpPr>
        <p:spPr>
          <a:xfrm>
            <a:off x="6136395" y="1308110"/>
            <a:ext cx="6098058" cy="2062103"/>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
            </a:pPr>
            <a:r>
              <a:rPr lang="fr-FR" sz="1600" b="1" dirty="0">
                <a:solidFill>
                  <a:schemeClr val="accent6">
                    <a:lumMod val="75000"/>
                  </a:schemeClr>
                </a:solidFill>
              </a:rPr>
              <a:t>@</a:t>
            </a:r>
            <a:r>
              <a:rPr lang="fr-FR" sz="1600" b="1" i="0" u="none" strike="noStrike" baseline="0" dirty="0">
                <a:solidFill>
                  <a:schemeClr val="accent6">
                    <a:lumMod val="75000"/>
                  </a:schemeClr>
                </a:solidFill>
              </a:rPr>
              <a:t>FeignClient</a:t>
            </a:r>
            <a:r>
              <a:rPr lang="fr-FR" sz="1600" b="0" i="0" u="none" strike="noStrike" baseline="0" dirty="0">
                <a:solidFill>
                  <a:srgbClr val="000000"/>
                </a:solidFill>
              </a:rPr>
              <a:t>  déclare cette interface comme client </a:t>
            </a:r>
            <a:r>
              <a:rPr lang="fr-FR" sz="1600" b="1" dirty="0" err="1">
                <a:solidFill>
                  <a:schemeClr val="accent6">
                    <a:lumMod val="75000"/>
                  </a:schemeClr>
                </a:solidFill>
              </a:rPr>
              <a:t>Feign</a:t>
            </a:r>
            <a:r>
              <a:rPr lang="fr-FR" sz="1600" b="0" i="0" u="none" strike="noStrike" baseline="0" dirty="0">
                <a:solidFill>
                  <a:srgbClr val="000000"/>
                </a:solidFill>
              </a:rPr>
              <a:t>.</a:t>
            </a:r>
          </a:p>
          <a:p>
            <a:pPr marL="285750" indent="-285750">
              <a:buFont typeface="Wingdings" panose="05000000000000000000" pitchFamily="2" charset="2"/>
              <a:buChar char="§"/>
            </a:pPr>
            <a:r>
              <a:rPr lang="fr-FR" sz="1600" b="0" i="0" u="none" strike="noStrike" baseline="0" dirty="0" err="1">
                <a:solidFill>
                  <a:srgbClr val="000000"/>
                </a:solidFill>
              </a:rPr>
              <a:t>Feign</a:t>
            </a:r>
            <a:r>
              <a:rPr lang="fr-FR" sz="1600" b="0" i="0" u="none" strike="noStrike" baseline="0" dirty="0">
                <a:solidFill>
                  <a:srgbClr val="000000"/>
                </a:solidFill>
              </a:rPr>
              <a:t> utilisera les informations fournies pour construire les requêtes HTTP appropriées afin d'appeler le </a:t>
            </a:r>
            <a:r>
              <a:rPr lang="fr-FR" sz="1600" b="1" i="0" u="none" strike="noStrike" baseline="0" dirty="0" err="1">
                <a:solidFill>
                  <a:schemeClr val="accent1">
                    <a:lumMod val="75000"/>
                  </a:schemeClr>
                </a:solidFill>
              </a:rPr>
              <a:t>Microservice</a:t>
            </a:r>
            <a:r>
              <a:rPr lang="fr-FR" sz="1600" b="1" i="0" u="none" strike="noStrike" baseline="0" dirty="0">
                <a:solidFill>
                  <a:schemeClr val="accent1">
                    <a:lumMod val="75000"/>
                  </a:schemeClr>
                </a:solidFill>
              </a:rPr>
              <a:t>-Produits</a:t>
            </a:r>
            <a:r>
              <a:rPr lang="fr-FR" sz="1600" b="0" i="0" u="none" strike="noStrike" baseline="0" dirty="0">
                <a:solidFill>
                  <a:srgbClr val="000000"/>
                </a:solidFill>
              </a:rPr>
              <a:t>.</a:t>
            </a:r>
          </a:p>
          <a:p>
            <a:pPr marL="285750" indent="-285750">
              <a:buFont typeface="Wingdings" panose="05000000000000000000" pitchFamily="2" charset="2"/>
              <a:buChar char="§"/>
            </a:pPr>
            <a:r>
              <a:rPr lang="fr-FR" sz="1600" b="1" dirty="0">
                <a:solidFill>
                  <a:schemeClr val="accent6">
                    <a:lumMod val="75000"/>
                  </a:schemeClr>
                </a:solidFill>
              </a:rPr>
              <a:t>@FeignClient </a:t>
            </a:r>
            <a:r>
              <a:rPr lang="fr-FR" sz="1600" b="0" i="0" u="none" strike="noStrike" baseline="0" dirty="0">
                <a:solidFill>
                  <a:srgbClr val="000000"/>
                </a:solidFill>
              </a:rPr>
              <a:t>a 2 paramètres : le premier est "</a:t>
            </a:r>
            <a:r>
              <a:rPr lang="fr-FR" sz="1600" b="1" i="0" u="none" strike="noStrike" baseline="0" dirty="0" err="1">
                <a:solidFill>
                  <a:schemeClr val="accent6">
                    <a:lumMod val="75000"/>
                  </a:schemeClr>
                </a:solidFill>
              </a:rPr>
              <a:t>name</a:t>
            </a:r>
            <a:r>
              <a:rPr lang="fr-FR" sz="1600" b="0" i="0" u="none" strike="noStrike" baseline="0" dirty="0">
                <a:solidFill>
                  <a:srgbClr val="000000"/>
                </a:solidFill>
              </a:rPr>
              <a:t>", il s'agit du nom du micro-service à appeler il s'agit du nom "officiel" qui sera utilisé des Edge Micro-services comme Spring cloud Config, Eureka et </a:t>
            </a:r>
            <a:r>
              <a:rPr lang="fr-FR" sz="1600" b="0" i="0" u="none" strike="noStrike" baseline="0" dirty="0" err="1">
                <a:solidFill>
                  <a:srgbClr val="000000"/>
                </a:solidFill>
              </a:rPr>
              <a:t>Zuul</a:t>
            </a:r>
            <a:r>
              <a:rPr lang="fr-FR" sz="1600" b="0" i="0" u="none" strike="noStrike" baseline="0" dirty="0">
                <a:solidFill>
                  <a:srgbClr val="000000"/>
                </a:solidFill>
              </a:rPr>
              <a:t> : </a:t>
            </a:r>
            <a:r>
              <a:rPr lang="fr-FR" sz="1600" b="1" dirty="0">
                <a:solidFill>
                  <a:schemeClr val="accent1">
                    <a:lumMod val="75000"/>
                  </a:schemeClr>
                </a:solidFill>
              </a:rPr>
              <a:t>spring.application.name</a:t>
            </a:r>
          </a:p>
          <a:p>
            <a:pPr marL="285750" indent="-285750">
              <a:buFont typeface="Wingdings" panose="05000000000000000000" pitchFamily="2" charset="2"/>
              <a:buChar char="§"/>
            </a:pPr>
            <a:r>
              <a:rPr lang="fr-FR" sz="1600" b="0" i="0" u="none" strike="noStrike" baseline="0" dirty="0">
                <a:solidFill>
                  <a:srgbClr val="000000"/>
                </a:solidFill>
              </a:rPr>
              <a:t>Le deuxième paramètre est l'URL du micro-service</a:t>
            </a:r>
          </a:p>
        </p:txBody>
      </p:sp>
    </p:spTree>
    <p:extLst>
      <p:ext uri="{BB962C8B-B14F-4D97-AF65-F5344CB8AC3E}">
        <p14:creationId xmlns:p14="http://schemas.microsoft.com/office/powerpoint/2010/main" val="7378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2C03B104-5AB4-70E9-78B5-D87911B3DA11}"/>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FD239864-7E80-E878-A682-8D84E069727E}"/>
              </a:ext>
            </a:extLst>
          </p:cNvPr>
          <p:cNvSpPr txBox="1"/>
          <p:nvPr/>
        </p:nvSpPr>
        <p:spPr>
          <a:xfrm>
            <a:off x="661399" y="1453813"/>
            <a:ext cx="4268947" cy="4339650"/>
          </a:xfrm>
          <a:prstGeom prst="rect">
            <a:avLst/>
          </a:prstGeom>
          <a:noFill/>
          <a:ln>
            <a:solidFill>
              <a:schemeClr val="tx1"/>
            </a:solidFill>
          </a:ln>
        </p:spPr>
        <p:txBody>
          <a:bodyPr wrap="square">
            <a:spAutoFit/>
          </a:bodyPr>
          <a:lstStyle/>
          <a:p>
            <a:pPr marL="285750" indent="-285750">
              <a:spcBef>
                <a:spcPts val="1200"/>
              </a:spcBef>
              <a:spcAft>
                <a:spcPts val="1200"/>
              </a:spcAft>
              <a:buFont typeface="Wingdings" panose="05000000000000000000" pitchFamily="2" charset="2"/>
              <a:buChar char="§"/>
            </a:pPr>
            <a:r>
              <a:rPr lang="fr-FR" b="0" i="0" u="none" strike="noStrike" baseline="0" dirty="0">
                <a:solidFill>
                  <a:srgbClr val="000000"/>
                </a:solidFill>
              </a:rPr>
              <a:t>Au niveau du Controller, on crée une variable de type </a:t>
            </a:r>
            <a:r>
              <a:rPr lang="fr-FR" b="1" i="0" u="none" strike="noStrike" baseline="0" dirty="0" err="1">
                <a:solidFill>
                  <a:schemeClr val="accent1">
                    <a:lumMod val="75000"/>
                  </a:schemeClr>
                </a:solidFill>
              </a:rPr>
              <a:t>MicroserviceProduitsProxy</a:t>
            </a:r>
            <a:r>
              <a:rPr lang="fr-FR" b="0" i="0" u="none" strike="noStrike" baseline="0" dirty="0">
                <a:solidFill>
                  <a:srgbClr val="000000"/>
                </a:solidFill>
              </a:rPr>
              <a:t> qui sera instanciée automatiquement par Spring.</a:t>
            </a:r>
          </a:p>
          <a:p>
            <a:pPr marL="285750" indent="-285750">
              <a:spcBef>
                <a:spcPts val="1200"/>
              </a:spcBef>
              <a:spcAft>
                <a:spcPts val="1200"/>
              </a:spcAft>
              <a:buFont typeface="Wingdings" panose="05000000000000000000" pitchFamily="2" charset="2"/>
              <a:buChar char="§"/>
            </a:pPr>
            <a:r>
              <a:rPr lang="fr-FR" b="0" i="0" u="none" strike="noStrike" baseline="0" dirty="0">
                <a:solidFill>
                  <a:srgbClr val="000000"/>
                </a:solidFill>
              </a:rPr>
              <a:t>On refait la même opération pour les autres MS</a:t>
            </a:r>
          </a:p>
          <a:p>
            <a:pPr marL="285750" indent="-285750">
              <a:spcBef>
                <a:spcPts val="1200"/>
              </a:spcBef>
              <a:spcAft>
                <a:spcPts val="1200"/>
              </a:spcAft>
              <a:buFont typeface="Wingdings" panose="05000000000000000000" pitchFamily="2" charset="2"/>
              <a:buChar char="§"/>
            </a:pPr>
            <a:r>
              <a:rPr lang="fr-FR" b="1" i="0" u="none" strike="noStrike" baseline="0" dirty="0" err="1">
                <a:solidFill>
                  <a:schemeClr val="accent6">
                    <a:lumMod val="75000"/>
                  </a:schemeClr>
                </a:solidFill>
              </a:rPr>
              <a:t>Feign</a:t>
            </a:r>
            <a:r>
              <a:rPr lang="fr-FR" b="0" i="0" u="none" strike="noStrike" baseline="0" dirty="0">
                <a:solidFill>
                  <a:srgbClr val="000000"/>
                </a:solidFill>
              </a:rPr>
              <a:t> ira exécuter la requête HTTP, et nous renverra une liste de &lt;</a:t>
            </a:r>
            <a:r>
              <a:rPr lang="fr-FR" b="1" dirty="0" err="1">
                <a:solidFill>
                  <a:schemeClr val="accent1">
                    <a:lumMod val="75000"/>
                  </a:schemeClr>
                </a:solidFill>
              </a:rPr>
              <a:t>ProductBean</a:t>
            </a:r>
            <a:r>
              <a:rPr lang="fr-FR" b="0" i="0" u="none" strike="noStrike" baseline="0" dirty="0">
                <a:solidFill>
                  <a:srgbClr val="000000"/>
                </a:solidFill>
              </a:rPr>
              <a:t>&gt; .</a:t>
            </a:r>
          </a:p>
          <a:p>
            <a:pPr marL="285750" indent="-285750">
              <a:spcBef>
                <a:spcPts val="1200"/>
              </a:spcBef>
              <a:spcAft>
                <a:spcPts val="1200"/>
              </a:spcAft>
              <a:buFont typeface="Wingdings" panose="05000000000000000000" pitchFamily="2" charset="2"/>
              <a:buChar char="§"/>
            </a:pPr>
            <a:r>
              <a:rPr lang="fr-FR" b="0" i="0" u="none" strike="noStrike" baseline="0" dirty="0">
                <a:solidFill>
                  <a:srgbClr val="000000"/>
                </a:solidFill>
              </a:rPr>
              <a:t>Nous utilisons la méthode </a:t>
            </a:r>
            <a:r>
              <a:rPr lang="fr-FR" b="1" dirty="0" err="1">
                <a:solidFill>
                  <a:schemeClr val="accent6">
                    <a:lumMod val="75000"/>
                  </a:schemeClr>
                </a:solidFill>
              </a:rPr>
              <a:t>addAttributede</a:t>
            </a:r>
            <a:r>
              <a:rPr lang="fr-FR" b="0" i="0" u="none" strike="noStrike" baseline="0" dirty="0">
                <a:solidFill>
                  <a:srgbClr val="000000"/>
                </a:solidFill>
              </a:rPr>
              <a:t> model afin de passer en revue la liste des produits.</a:t>
            </a:r>
          </a:p>
        </p:txBody>
      </p:sp>
      <p:pic>
        <p:nvPicPr>
          <p:cNvPr id="9" name="Image 8">
            <a:extLst>
              <a:ext uri="{FF2B5EF4-FFF2-40B4-BE49-F238E27FC236}">
                <a16:creationId xmlns:a16="http://schemas.microsoft.com/office/drawing/2014/main" id="{C3FE5575-84A2-492B-E778-AF2DA17CC92C}"/>
              </a:ext>
            </a:extLst>
          </p:cNvPr>
          <p:cNvPicPr>
            <a:picLocks noChangeAspect="1"/>
          </p:cNvPicPr>
          <p:nvPr/>
        </p:nvPicPr>
        <p:blipFill>
          <a:blip r:embed="rId2"/>
          <a:stretch>
            <a:fillRect/>
          </a:stretch>
        </p:blipFill>
        <p:spPr>
          <a:xfrm>
            <a:off x="5127852" y="1255431"/>
            <a:ext cx="6685207" cy="5133011"/>
          </a:xfrm>
          <a:prstGeom prst="rect">
            <a:avLst/>
          </a:prstGeom>
        </p:spPr>
      </p:pic>
    </p:spTree>
    <p:extLst>
      <p:ext uri="{BB962C8B-B14F-4D97-AF65-F5344CB8AC3E}">
        <p14:creationId xmlns:p14="http://schemas.microsoft.com/office/powerpoint/2010/main" val="3680571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B7AE7-6B24-AF3C-54B2-03F74D83998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A672AF6-0B5E-6559-F21E-294278C3A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C14CBF-27BC-F135-A1B1-EA82D9F60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 name="Rectangle 4">
            <a:extLst>
              <a:ext uri="{FF2B5EF4-FFF2-40B4-BE49-F238E27FC236}">
                <a16:creationId xmlns:a16="http://schemas.microsoft.com/office/drawing/2014/main" id="{37C4C3D5-8F19-9B58-D03C-98E7210D8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2">
            <a:extLst>
              <a:ext uri="{FF2B5EF4-FFF2-40B4-BE49-F238E27FC236}">
                <a16:creationId xmlns:a16="http://schemas.microsoft.com/office/drawing/2014/main" id="{02E98890-5514-0093-E442-56453527DE7B}"/>
              </a:ext>
            </a:extLst>
          </p:cNvPr>
          <p:cNvSpPr txBox="1">
            <a:spLocks/>
          </p:cNvSpPr>
          <p:nvPr/>
        </p:nvSpPr>
        <p:spPr>
          <a:xfrm>
            <a:off x="2273300" y="2235041"/>
            <a:ext cx="9017000" cy="238791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b="1" kern="1200" dirty="0">
                <a:solidFill>
                  <a:schemeClr val="tx2"/>
                </a:solidFill>
                <a:latin typeface="+mj-lt"/>
                <a:ea typeface="+mj-ea"/>
                <a:cs typeface="+mj-cs"/>
              </a:rPr>
              <a:t>TP </a:t>
            </a:r>
            <a:r>
              <a:rPr lang="en-US" sz="5800" b="1" dirty="0">
                <a:solidFill>
                  <a:schemeClr val="tx2"/>
                </a:solidFill>
              </a:rPr>
              <a:t>6.1</a:t>
            </a:r>
            <a:r>
              <a:rPr lang="en-US" sz="5800" b="1" kern="1200" dirty="0">
                <a:solidFill>
                  <a:schemeClr val="tx2"/>
                </a:solidFill>
                <a:latin typeface="+mj-lt"/>
                <a:ea typeface="+mj-ea"/>
                <a:cs typeface="+mj-cs"/>
              </a:rPr>
              <a:t>- </a:t>
            </a:r>
            <a:r>
              <a:rPr lang="en-US" sz="5800" b="1" dirty="0">
                <a:solidFill>
                  <a:schemeClr val="tx2"/>
                </a:solidFill>
              </a:rPr>
              <a:t>Spring </a:t>
            </a:r>
            <a:r>
              <a:rPr lang="en-US" sz="5800" b="1" dirty="0" err="1">
                <a:solidFill>
                  <a:schemeClr val="tx2"/>
                </a:solidFill>
              </a:rPr>
              <a:t>Cloud_OpenFeign</a:t>
            </a:r>
            <a:endParaRPr lang="en-US" sz="5800" b="1" dirty="0">
              <a:solidFill>
                <a:schemeClr val="tx2"/>
              </a:solidFill>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600" dirty="0">
                <a:hlinkClick r:id="rId2"/>
              </a:rPr>
              <a:t>https://github.com/jeouit/JEE2</a:t>
            </a:r>
            <a:endParaRPr lang="en-US" sz="2600" b="1" kern="1200" dirty="0">
              <a:solidFill>
                <a:schemeClr val="tx2"/>
              </a:solidFill>
              <a:latin typeface="+mj-lt"/>
              <a:ea typeface="+mj-ea"/>
              <a:cs typeface="+mj-cs"/>
            </a:endParaRPr>
          </a:p>
        </p:txBody>
      </p:sp>
      <p:grpSp>
        <p:nvGrpSpPr>
          <p:cNvPr id="7" name="Group 13">
            <a:extLst>
              <a:ext uri="{FF2B5EF4-FFF2-40B4-BE49-F238E27FC236}">
                <a16:creationId xmlns:a16="http://schemas.microsoft.com/office/drawing/2014/main" id="{996B4A72-9141-478D-A0BC-A4081B7431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9" name="Freeform: Shape 14">
              <a:extLst>
                <a:ext uri="{FF2B5EF4-FFF2-40B4-BE49-F238E27FC236}">
                  <a16:creationId xmlns:a16="http://schemas.microsoft.com/office/drawing/2014/main" id="{090FFAEC-A143-D468-6EFA-3CB70E286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B232681A-DF1B-B839-6354-D342EA3FD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6">
              <a:extLst>
                <a:ext uri="{FF2B5EF4-FFF2-40B4-BE49-F238E27FC236}">
                  <a16:creationId xmlns:a16="http://schemas.microsoft.com/office/drawing/2014/main" id="{97E89B46-B568-92AB-A1B2-409153432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7">
              <a:extLst>
                <a:ext uri="{FF2B5EF4-FFF2-40B4-BE49-F238E27FC236}">
                  <a16:creationId xmlns:a16="http://schemas.microsoft.com/office/drawing/2014/main" id="{DE2C9D36-5393-7E22-36E9-470072CF7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19">
            <a:extLst>
              <a:ext uri="{FF2B5EF4-FFF2-40B4-BE49-F238E27FC236}">
                <a16:creationId xmlns:a16="http://schemas.microsoft.com/office/drawing/2014/main" id="{89B47D4E-2FED-E94A-1E2F-E9CC17C254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6" name="Freeform: Shape 20">
              <a:extLst>
                <a:ext uri="{FF2B5EF4-FFF2-40B4-BE49-F238E27FC236}">
                  <a16:creationId xmlns:a16="http://schemas.microsoft.com/office/drawing/2014/main" id="{2E7C81F6-30B3-48AA-C55C-CA4B34CD1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1">
              <a:extLst>
                <a:ext uri="{FF2B5EF4-FFF2-40B4-BE49-F238E27FC236}">
                  <a16:creationId xmlns:a16="http://schemas.microsoft.com/office/drawing/2014/main" id="{C680BDA5-7BF8-7D64-C549-BA319A9D2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2">
              <a:extLst>
                <a:ext uri="{FF2B5EF4-FFF2-40B4-BE49-F238E27FC236}">
                  <a16:creationId xmlns:a16="http://schemas.microsoft.com/office/drawing/2014/main" id="{DFEA27B1-2345-372C-2498-A4A13A1BE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9" name="Freeform: Shape 23">
              <a:extLst>
                <a:ext uri="{FF2B5EF4-FFF2-40B4-BE49-F238E27FC236}">
                  <a16:creationId xmlns:a16="http://schemas.microsoft.com/office/drawing/2014/main" id="{E67EA445-A803-32FE-5950-F9DADB6D5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3482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344C-CF14-3D16-5D86-D8D432F1009E}"/>
            </a:ext>
          </a:extLst>
        </p:cNvPr>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E23B4F12-4B2E-1D99-CEA4-BB021F9AB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400" y="15240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E5BBCB-E59E-4EC5-2918-1EDC435B6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705" y="15240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5" name="Group 43">
            <a:extLst>
              <a:ext uri="{FF2B5EF4-FFF2-40B4-BE49-F238E27FC236}">
                <a16:creationId xmlns:a16="http://schemas.microsoft.com/office/drawing/2014/main" id="{9FC5D039-E1BE-C908-E5EE-8E3C3CDDAC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55802" y="156385"/>
            <a:ext cx="9772765" cy="6858000"/>
            <a:chOff x="1303402" y="36937"/>
            <a:chExt cx="9772765" cy="6858000"/>
          </a:xfrm>
        </p:grpSpPr>
        <p:sp>
          <p:nvSpPr>
            <p:cNvPr id="6" name="Freeform: Shape 44">
              <a:extLst>
                <a:ext uri="{FF2B5EF4-FFF2-40B4-BE49-F238E27FC236}">
                  <a16:creationId xmlns:a16="http://schemas.microsoft.com/office/drawing/2014/main" id="{9D2CED9E-A565-C198-2B19-CC93DB73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45">
              <a:extLst>
                <a:ext uri="{FF2B5EF4-FFF2-40B4-BE49-F238E27FC236}">
                  <a16:creationId xmlns:a16="http://schemas.microsoft.com/office/drawing/2014/main" id="{4C02E9B6-8D89-5575-AC80-01A45F2FB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46">
              <a:extLst>
                <a:ext uri="{FF2B5EF4-FFF2-40B4-BE49-F238E27FC236}">
                  <a16:creationId xmlns:a16="http://schemas.microsoft.com/office/drawing/2014/main" id="{CFAF1D99-12C0-F84B-633C-44D071DDE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47">
              <a:extLst>
                <a:ext uri="{FF2B5EF4-FFF2-40B4-BE49-F238E27FC236}">
                  <a16:creationId xmlns:a16="http://schemas.microsoft.com/office/drawing/2014/main" id="{0874248C-854E-383B-C7EA-FE0E3CAC3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48">
              <a:extLst>
                <a:ext uri="{FF2B5EF4-FFF2-40B4-BE49-F238E27FC236}">
                  <a16:creationId xmlns:a16="http://schemas.microsoft.com/office/drawing/2014/main" id="{50C4B0DD-40A1-39B0-8564-6B2751AEC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49">
              <a:extLst>
                <a:ext uri="{FF2B5EF4-FFF2-40B4-BE49-F238E27FC236}">
                  <a16:creationId xmlns:a16="http://schemas.microsoft.com/office/drawing/2014/main" id="{D5E830F1-8F47-5125-B6B4-48A494746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50">
              <a:extLst>
                <a:ext uri="{FF2B5EF4-FFF2-40B4-BE49-F238E27FC236}">
                  <a16:creationId xmlns:a16="http://schemas.microsoft.com/office/drawing/2014/main" id="{C5E5E35A-19CB-2505-8446-D0F67BE88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13" name="Titre 1">
            <a:extLst>
              <a:ext uri="{FF2B5EF4-FFF2-40B4-BE49-F238E27FC236}">
                <a16:creationId xmlns:a16="http://schemas.microsoft.com/office/drawing/2014/main" id="{7FA0F002-D517-6A0C-EFC5-53EB8FD45951}"/>
              </a:ext>
            </a:extLst>
          </p:cNvPr>
          <p:cNvSpPr txBox="1">
            <a:spLocks/>
          </p:cNvSpPr>
          <p:nvPr/>
        </p:nvSpPr>
        <p:spPr>
          <a:xfrm>
            <a:off x="2374900" y="1775012"/>
            <a:ext cx="8051800" cy="32541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50000"/>
                  </a:schemeClr>
                </a:solidFill>
                <a:latin typeface="Tahoma" panose="020B0604030504040204" pitchFamily="34" charset="0"/>
              </a:rPr>
              <a:t>Communication </a:t>
            </a:r>
            <a:r>
              <a:rPr lang="en-US" dirty="0" err="1">
                <a:solidFill>
                  <a:schemeClr val="accent1">
                    <a:lumMod val="50000"/>
                  </a:schemeClr>
                </a:solidFill>
                <a:latin typeface="Tahoma" panose="020B0604030504040204" pitchFamily="34" charset="0"/>
              </a:rPr>
              <a:t>synchrone</a:t>
            </a:r>
            <a:r>
              <a:rPr lang="en-US" dirty="0">
                <a:solidFill>
                  <a:schemeClr val="accent1">
                    <a:lumMod val="50000"/>
                  </a:schemeClr>
                </a:solidFill>
                <a:latin typeface="Tahoma" panose="020B0604030504040204" pitchFamily="34" charset="0"/>
              </a:rPr>
              <a:t> entre micro-services : </a:t>
            </a:r>
            <a:br>
              <a:rPr lang="en-US" dirty="0">
                <a:solidFill>
                  <a:schemeClr val="accent1">
                    <a:lumMod val="50000"/>
                  </a:schemeClr>
                </a:solidFill>
                <a:latin typeface="Tahoma" panose="020B0604030504040204" pitchFamily="34" charset="0"/>
              </a:rPr>
            </a:br>
            <a:r>
              <a:rPr lang="en-US" dirty="0" err="1">
                <a:solidFill>
                  <a:schemeClr val="accent1">
                    <a:lumMod val="50000"/>
                  </a:schemeClr>
                </a:solidFill>
                <a:latin typeface="Tahoma" panose="020B0604030504040204" pitchFamily="34" charset="0"/>
              </a:rPr>
              <a:t>ResteTemplate</a:t>
            </a:r>
            <a:endParaRPr lang="en-US" b="1" dirty="0">
              <a:solidFill>
                <a:schemeClr val="tx2"/>
              </a:solidFill>
            </a:endParaRPr>
          </a:p>
        </p:txBody>
      </p:sp>
    </p:spTree>
    <p:extLst>
      <p:ext uri="{BB962C8B-B14F-4D97-AF65-F5344CB8AC3E}">
        <p14:creationId xmlns:p14="http://schemas.microsoft.com/office/powerpoint/2010/main" val="4018631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re 1">
            <a:extLst>
              <a:ext uri="{FF2B5EF4-FFF2-40B4-BE49-F238E27FC236}">
                <a16:creationId xmlns:a16="http://schemas.microsoft.com/office/drawing/2014/main" id="{10C0EC4C-5D23-4BDD-49B5-1DD8C669E884}"/>
              </a:ext>
            </a:extLst>
          </p:cNvPr>
          <p:cNvSpPr>
            <a:spLocks noGrp="1"/>
          </p:cNvSpPr>
          <p:nvPr>
            <p:ph type="title"/>
          </p:nvPr>
        </p:nvSpPr>
        <p:spPr>
          <a:xfrm>
            <a:off x="1178564" y="164105"/>
            <a:ext cx="9833548" cy="456006"/>
          </a:xfrm>
        </p:spPr>
        <p:txBody>
          <a:bodyPr anchor="b">
            <a:normAutofit fontScale="90000"/>
          </a:bodyPr>
          <a:lstStyle/>
          <a:p>
            <a:r>
              <a:rPr lang="fr-FR" sz="3600" dirty="0" err="1">
                <a:solidFill>
                  <a:schemeClr val="tx2"/>
                </a:solidFill>
              </a:rPr>
              <a:t>RestTemplate</a:t>
            </a:r>
            <a:r>
              <a:rPr lang="fr-FR" sz="3600" dirty="0">
                <a:solidFill>
                  <a:schemeClr val="tx2"/>
                </a:solidFill>
              </a:rPr>
              <a:t> : introduction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ZoneTexte 6">
            <a:extLst>
              <a:ext uri="{FF2B5EF4-FFF2-40B4-BE49-F238E27FC236}">
                <a16:creationId xmlns:a16="http://schemas.microsoft.com/office/drawing/2014/main" id="{82759769-5A50-0562-467E-D1897872FD72}"/>
              </a:ext>
            </a:extLst>
          </p:cNvPr>
          <p:cNvSpPr txBox="1"/>
          <p:nvPr/>
        </p:nvSpPr>
        <p:spPr>
          <a:xfrm>
            <a:off x="1178563" y="1213425"/>
            <a:ext cx="10441008" cy="2862322"/>
          </a:xfrm>
          <a:prstGeom prst="rect">
            <a:avLst/>
          </a:prstGeom>
          <a:noFill/>
        </p:spPr>
        <p:txBody>
          <a:bodyPr wrap="square" rtlCol="0">
            <a:spAutoFit/>
          </a:bodyPr>
          <a:lstStyle/>
          <a:p>
            <a:r>
              <a:rPr lang="fr-FR" dirty="0"/>
              <a:t>Test </a:t>
            </a:r>
            <a:r>
              <a:rPr kumimoji="0" lang="fr-FR" altLang="fr-FR" sz="1800" b="0" i="0" u="none" strike="noStrike" cap="none" normalizeH="0" baseline="0" dirty="0" err="1">
                <a:ln>
                  <a:noFill/>
                </a:ln>
                <a:solidFill>
                  <a:srgbClr val="1F1F1F"/>
                </a:solidFill>
                <a:effectLst/>
              </a:rPr>
              <a:t>Rest</a:t>
            </a:r>
            <a:r>
              <a:rPr kumimoji="0" lang="fr-FR" altLang="fr-FR" sz="1800" b="0" i="0" u="none" strike="noStrike" cap="none" normalizeH="0" baseline="0" dirty="0">
                <a:ln>
                  <a:noFill/>
                </a:ln>
                <a:solidFill>
                  <a:srgbClr val="1F1F1F"/>
                </a:solidFill>
                <a:effectLst/>
              </a:rPr>
              <a:t> Template est utilisé pour créer des </a:t>
            </a:r>
            <a:r>
              <a:rPr kumimoji="0" lang="fr-FR" altLang="fr-FR" sz="1800" b="1" i="0" u="none" strike="noStrike" cap="none" normalizeH="0" baseline="0" dirty="0">
                <a:ln>
                  <a:noFill/>
                </a:ln>
                <a:solidFill>
                  <a:srgbClr val="1F1F1F"/>
                </a:solidFill>
                <a:effectLst/>
              </a:rPr>
              <a:t>applications Clientes </a:t>
            </a:r>
            <a:r>
              <a:rPr kumimoji="0" lang="fr-FR" altLang="fr-FR" sz="1800" b="0" i="0" u="none" strike="noStrike" cap="none" normalizeH="0" baseline="0" dirty="0">
                <a:ln>
                  <a:noFill/>
                </a:ln>
                <a:solidFill>
                  <a:srgbClr val="1F1F1F"/>
                </a:solidFill>
                <a:effectLst/>
              </a:rPr>
              <a:t>qui consomment des services Web RESTful </a:t>
            </a:r>
            <a:r>
              <a:rPr kumimoji="0" lang="fr-FR" altLang="fr-FR" sz="1800" b="1" i="0" u="none" strike="noStrike" cap="none" normalizeH="0" baseline="0" dirty="0">
                <a:ln>
                  <a:noFill/>
                </a:ln>
                <a:solidFill>
                  <a:srgbClr val="1F1F1F"/>
                </a:solidFill>
                <a:effectLst/>
              </a:rPr>
              <a:t>en mode synchrone</a:t>
            </a:r>
            <a:r>
              <a:rPr kumimoji="0" lang="fr-FR" altLang="fr-FR" sz="1800" b="0" i="0" u="none" strike="noStrike" cap="none" normalizeH="0" baseline="0" dirty="0">
                <a:ln>
                  <a:noFill/>
                </a:ln>
                <a:solidFill>
                  <a:srgbClr val="1F1F1F"/>
                </a:solidFill>
                <a:effectLst/>
              </a:rPr>
              <a:t>. Nous pouvons utiliser plusieurs pour consommer les services Web pour toutes les méthodes HTTP (GET, POST, PUT, DELETE), </a:t>
            </a:r>
            <a:r>
              <a:rPr kumimoji="0" lang="fr-FR" altLang="fr-FR" sz="1800" b="1" i="0" u="none" strike="noStrike" cap="none" normalizeH="0" baseline="0" dirty="0">
                <a:ln>
                  <a:noFill/>
                </a:ln>
                <a:solidFill>
                  <a:srgbClr val="1F1F1F"/>
                </a:solidFill>
                <a:effectLst/>
              </a:rPr>
              <a:t>la plus utilisée est la méthode Exchange() </a:t>
            </a:r>
            <a:r>
              <a:rPr kumimoji="0" lang="fr-FR" altLang="fr-FR" sz="1800" b="0" i="0" u="none" strike="noStrike" cap="none" normalizeH="0" baseline="0" dirty="0">
                <a:ln>
                  <a:noFill/>
                </a:ln>
                <a:solidFill>
                  <a:srgbClr val="1F1F1F"/>
                </a:solidFill>
                <a:effectLst/>
              </a:rPr>
              <a:t>. </a:t>
            </a:r>
          </a:p>
          <a:p>
            <a:endParaRPr lang="fr-FR" altLang="fr-FR" dirty="0">
              <a:solidFill>
                <a:srgbClr val="1F1F1F"/>
              </a:solidFill>
            </a:endParaRPr>
          </a:p>
          <a:p>
            <a:r>
              <a:rPr kumimoji="0" lang="fr-FR" altLang="fr-FR" sz="1800" b="0" i="0" u="none" strike="noStrike" cap="none" normalizeH="0" baseline="0" dirty="0">
                <a:ln>
                  <a:noFill/>
                </a:ln>
                <a:solidFill>
                  <a:srgbClr val="1F1F1F"/>
                </a:solidFill>
                <a:effectLst/>
              </a:rPr>
              <a:t>Pour utiliser </a:t>
            </a:r>
            <a:r>
              <a:rPr kumimoji="0" lang="fr-FR" altLang="fr-FR" sz="1800" b="0" i="0" u="none" strike="noStrike" cap="none" normalizeH="0" baseline="0" dirty="0" err="1">
                <a:ln>
                  <a:noFill/>
                </a:ln>
                <a:solidFill>
                  <a:srgbClr val="1F1F1F"/>
                </a:solidFill>
                <a:effectLst/>
              </a:rPr>
              <a:t>RestTemplate</a:t>
            </a:r>
            <a:r>
              <a:rPr kumimoji="0" lang="fr-FR" altLang="fr-FR" sz="1800" b="0" i="0" u="none" strike="noStrike" cap="none" normalizeH="0" baseline="0" dirty="0">
                <a:ln>
                  <a:noFill/>
                </a:ln>
                <a:solidFill>
                  <a:srgbClr val="1F1F1F"/>
                </a:solidFill>
                <a:effectLst/>
              </a:rPr>
              <a:t>, il faut suivre les </a:t>
            </a:r>
            <a:r>
              <a:rPr lang="fr-FR" altLang="fr-FR" dirty="0">
                <a:solidFill>
                  <a:srgbClr val="1F1F1F"/>
                </a:solidFill>
              </a:rPr>
              <a:t>étapes ci-dessous : </a:t>
            </a:r>
          </a:p>
          <a:p>
            <a:pPr marL="342900" indent="-342900">
              <a:buFont typeface="+mj-lt"/>
              <a:buAutoNum type="arabicPeriod"/>
            </a:pPr>
            <a:r>
              <a:rPr lang="fr-FR" altLang="fr-FR" dirty="0">
                <a:solidFill>
                  <a:srgbClr val="1F1F1F"/>
                </a:solidFill>
              </a:rPr>
              <a:t>Configurer </a:t>
            </a:r>
            <a:r>
              <a:rPr lang="fr-FR" altLang="fr-FR" dirty="0" err="1">
                <a:solidFill>
                  <a:srgbClr val="1F1F1F"/>
                </a:solidFill>
              </a:rPr>
              <a:t>RestTemplate</a:t>
            </a:r>
            <a:endParaRPr kumimoji="0" lang="fr-FR" altLang="fr-FR" sz="1800" b="0" i="0" u="none" strike="noStrike" cap="none" normalizeH="0" baseline="0" dirty="0">
              <a:ln>
                <a:noFill/>
              </a:ln>
              <a:solidFill>
                <a:srgbClr val="1F1F1F"/>
              </a:solidFill>
              <a:effectLst/>
            </a:endParaRPr>
          </a:p>
          <a:p>
            <a:pPr marL="342900" indent="-342900">
              <a:buFont typeface="+mj-lt"/>
              <a:buAutoNum type="arabicPeriod"/>
            </a:pPr>
            <a:r>
              <a:rPr lang="fr-FR" altLang="fr-FR" dirty="0">
                <a:solidFill>
                  <a:srgbClr val="1F1F1F"/>
                </a:solidFill>
              </a:rPr>
              <a:t>C</a:t>
            </a:r>
            <a:r>
              <a:rPr kumimoji="0" lang="fr-FR" altLang="fr-FR" sz="1800" b="0" i="0" u="none" strike="noStrike" cap="none" normalizeH="0" baseline="0" dirty="0">
                <a:ln>
                  <a:noFill/>
                </a:ln>
                <a:solidFill>
                  <a:srgbClr val="1F1F1F"/>
                </a:solidFill>
                <a:effectLst/>
              </a:rPr>
              <a:t>réer automatiquement un Bean </a:t>
            </a:r>
            <a:r>
              <a:rPr kumimoji="0" lang="fr-FR" altLang="fr-FR" sz="1800" b="0" i="0" u="none" strike="noStrike" cap="none" normalizeH="0" baseline="0" dirty="0" err="1">
                <a:ln>
                  <a:noFill/>
                </a:ln>
                <a:solidFill>
                  <a:srgbClr val="1F1F1F"/>
                </a:solidFill>
                <a:effectLst/>
              </a:rPr>
              <a:t>RestTemplate</a:t>
            </a:r>
            <a:endParaRPr kumimoji="0" lang="fr-FR" altLang="fr-FR" sz="1800" b="0" i="0" u="none" strike="noStrike" cap="none" normalizeH="0" baseline="0" dirty="0">
              <a:ln>
                <a:noFill/>
              </a:ln>
              <a:solidFill>
                <a:srgbClr val="1F1F1F"/>
              </a:solidFill>
              <a:effectLst/>
            </a:endParaRPr>
          </a:p>
          <a:p>
            <a:pPr marL="342900" indent="-342900">
              <a:buFont typeface="+mj-lt"/>
              <a:buAutoNum type="arabicPeriod"/>
            </a:pPr>
            <a:r>
              <a:rPr kumimoji="0" lang="fr-FR" altLang="fr-FR" sz="1800" b="0" i="0" u="none" strike="noStrike" cap="none" normalizeH="0" baseline="0" dirty="0">
                <a:ln>
                  <a:noFill/>
                </a:ln>
                <a:solidFill>
                  <a:schemeClr val="tx1"/>
                </a:solidFill>
                <a:effectLst/>
              </a:rPr>
              <a:t>Affecter et utiliser l’objet </a:t>
            </a:r>
            <a:r>
              <a:rPr kumimoji="0" lang="fr-FR" altLang="fr-FR" sz="1800" b="0" i="0" u="none" strike="noStrike" cap="none" normalizeH="0" baseline="0" dirty="0" err="1">
                <a:ln>
                  <a:noFill/>
                </a:ln>
                <a:solidFill>
                  <a:schemeClr val="tx1"/>
                </a:solidFill>
                <a:effectLst/>
              </a:rPr>
              <a:t>RestTemplate</a:t>
            </a:r>
            <a:endParaRPr kumimoji="0" lang="fr-FR" altLang="fr-FR" sz="1800" b="0" i="0" u="none" strike="noStrike" cap="none" normalizeH="0" baseline="0" dirty="0">
              <a:ln>
                <a:noFill/>
              </a:ln>
              <a:solidFill>
                <a:schemeClr val="tx1"/>
              </a:solidFill>
              <a:effectLst/>
            </a:endParaRPr>
          </a:p>
          <a:p>
            <a:pPr marL="342900" indent="-342900">
              <a:buFont typeface="+mj-lt"/>
              <a:buAutoNum type="arabicPeriod"/>
            </a:pPr>
            <a:r>
              <a:rPr kumimoji="0" lang="fr-FR" altLang="fr-FR" sz="1800" b="0" i="0" u="none" strike="noStrike" cap="none" normalizeH="0" baseline="0" dirty="0">
                <a:ln>
                  <a:noFill/>
                </a:ln>
                <a:solidFill>
                  <a:schemeClr val="tx1"/>
                </a:solidFill>
                <a:effectLst/>
              </a:rPr>
              <a:t>Utiliser les méthodes de l’objet </a:t>
            </a:r>
            <a:r>
              <a:rPr kumimoji="0" lang="fr-FR" altLang="fr-FR" sz="1800" b="0" i="0" u="none" strike="noStrike" cap="none" normalizeH="0" baseline="0" dirty="0" err="1">
                <a:ln>
                  <a:noFill/>
                </a:ln>
                <a:solidFill>
                  <a:schemeClr val="tx1"/>
                </a:solidFill>
                <a:effectLst/>
              </a:rPr>
              <a:t>RestTemplate</a:t>
            </a:r>
            <a:r>
              <a:rPr kumimoji="0" lang="fr-FR" altLang="fr-FR" sz="1800" b="0" i="0" u="none" strike="noStrike" cap="none" normalizeH="0" baseline="0" dirty="0">
                <a:ln>
                  <a:noFill/>
                </a:ln>
                <a:solidFill>
                  <a:schemeClr val="tx1"/>
                </a:solidFill>
                <a:effectLst/>
              </a:rPr>
              <a:t> </a:t>
            </a:r>
          </a:p>
          <a:p>
            <a:r>
              <a:rPr lang="fr-FR" dirty="0"/>
              <a:t> </a:t>
            </a:r>
          </a:p>
        </p:txBody>
      </p:sp>
    </p:spTree>
    <p:extLst>
      <p:ext uri="{BB962C8B-B14F-4D97-AF65-F5344CB8AC3E}">
        <p14:creationId xmlns:p14="http://schemas.microsoft.com/office/powerpoint/2010/main" val="3704821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1">
            <a:extLst>
              <a:ext uri="{FF2B5EF4-FFF2-40B4-BE49-F238E27FC236}">
                <a16:creationId xmlns:a16="http://schemas.microsoft.com/office/drawing/2014/main" id="{B00B5EE6-C9CE-7A6B-0667-8609ED365F3F}"/>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Configuration</a:t>
            </a:r>
          </a:p>
        </p:txBody>
      </p:sp>
      <p:sp>
        <p:nvSpPr>
          <p:cNvPr id="5" name="ZoneTexte 4">
            <a:extLst>
              <a:ext uri="{FF2B5EF4-FFF2-40B4-BE49-F238E27FC236}">
                <a16:creationId xmlns:a16="http://schemas.microsoft.com/office/drawing/2014/main" id="{3AF99EAA-1607-2294-5CCF-91F691E8DF13}"/>
              </a:ext>
            </a:extLst>
          </p:cNvPr>
          <p:cNvSpPr txBox="1"/>
          <p:nvPr/>
        </p:nvSpPr>
        <p:spPr>
          <a:xfrm>
            <a:off x="6496720" y="1223491"/>
            <a:ext cx="5534388" cy="2462213"/>
          </a:xfrm>
          <a:prstGeom prst="rect">
            <a:avLst/>
          </a:prstGeom>
          <a:solidFill>
            <a:schemeClr val="tx1"/>
          </a:solidFill>
        </p:spPr>
        <p:txBody>
          <a:bodyPr wrap="square">
            <a:spAutoFit/>
          </a:bodyPr>
          <a:lstStyle/>
          <a:p>
            <a:r>
              <a:rPr lang="fr-FR" sz="1400" dirty="0">
                <a:solidFill>
                  <a:srgbClr val="CCCCCC"/>
                </a:solidFill>
                <a:latin typeface="Courier New" panose="02070309020205020404" pitchFamily="49" charset="0"/>
              </a:rPr>
              <a:t>@SpringBootApplication</a:t>
            </a:r>
          </a:p>
          <a:p>
            <a:r>
              <a:rPr lang="fr-FR" sz="1400" b="0" i="0" dirty="0">
                <a:solidFill>
                  <a:srgbClr val="CC99CD"/>
                </a:solidFill>
                <a:effectLst/>
                <a:latin typeface="Courier New" panose="02070309020205020404" pitchFamily="49" charset="0"/>
              </a:rPr>
              <a:t>public</a:t>
            </a:r>
            <a:r>
              <a:rPr lang="fr-FR" sz="1400" b="0" i="0" dirty="0">
                <a:solidFill>
                  <a:srgbClr val="CCCCCC"/>
                </a:solidFill>
                <a:effectLst/>
                <a:latin typeface="Courier New" panose="02070309020205020404" pitchFamily="49" charset="0"/>
              </a:rPr>
              <a:t> </a:t>
            </a:r>
            <a:r>
              <a:rPr lang="fr-FR" sz="1400" b="0" i="0" dirty="0">
                <a:solidFill>
                  <a:srgbClr val="CC99CD"/>
                </a:solidFill>
                <a:effectLst/>
                <a:latin typeface="Courier New" panose="02070309020205020404" pitchFamily="49" charset="0"/>
              </a:rPr>
              <a:t>class</a:t>
            </a:r>
            <a:r>
              <a:rPr lang="fr-FR" sz="1400" b="0" i="0" dirty="0">
                <a:solidFill>
                  <a:srgbClr val="CCCCCC"/>
                </a:solidFill>
                <a:effectLst/>
                <a:latin typeface="Courier New" panose="02070309020205020404" pitchFamily="49" charset="0"/>
              </a:rPr>
              <a:t> </a:t>
            </a:r>
            <a:r>
              <a:rPr lang="fr-FR" sz="1400" dirty="0" err="1">
                <a:solidFill>
                  <a:srgbClr val="F8C555"/>
                </a:solidFill>
                <a:latin typeface="Courier New" panose="02070309020205020404" pitchFamily="49" charset="0"/>
              </a:rPr>
              <a:t>Main</a:t>
            </a:r>
            <a:r>
              <a:rPr lang="fr-FR" sz="1400" b="0" i="0" dirty="0" err="1">
                <a:solidFill>
                  <a:srgbClr val="F8C555"/>
                </a:solidFill>
                <a:effectLst/>
                <a:latin typeface="Courier New" panose="02070309020205020404" pitchFamily="49" charset="0"/>
              </a:rPr>
              <a:t>Application</a:t>
            </a:r>
            <a:r>
              <a:rPr lang="fr-FR" sz="1400" b="0" i="0" dirty="0">
                <a:solidFill>
                  <a:srgbClr val="CCCCCC"/>
                </a:solidFill>
                <a:effectLst/>
                <a:latin typeface="Courier New" panose="02070309020205020404" pitchFamily="49" charset="0"/>
              </a:rPr>
              <a:t> { </a:t>
            </a:r>
          </a:p>
          <a:p>
            <a:r>
              <a:rPr lang="fr-FR" sz="1400" b="0" i="0" dirty="0">
                <a:solidFill>
                  <a:srgbClr val="CC99CD"/>
                </a:solidFill>
                <a:effectLst/>
                <a:latin typeface="Courier New" panose="02070309020205020404" pitchFamily="49" charset="0"/>
              </a:rPr>
              <a:t>public</a:t>
            </a:r>
            <a:r>
              <a:rPr lang="fr-FR" sz="1400" b="0" i="0" dirty="0">
                <a:solidFill>
                  <a:srgbClr val="CCCCCC"/>
                </a:solidFill>
                <a:effectLst/>
                <a:latin typeface="Courier New" panose="02070309020205020404" pitchFamily="49" charset="0"/>
              </a:rPr>
              <a:t> </a:t>
            </a:r>
            <a:r>
              <a:rPr lang="fr-FR" sz="1400" b="0" i="0" dirty="0" err="1">
                <a:solidFill>
                  <a:srgbClr val="CC99CD"/>
                </a:solidFill>
                <a:effectLst/>
                <a:latin typeface="Courier New" panose="02070309020205020404" pitchFamily="49" charset="0"/>
              </a:rPr>
              <a:t>static</a:t>
            </a:r>
            <a:r>
              <a:rPr lang="fr-FR" sz="1400" b="0" i="0" dirty="0">
                <a:solidFill>
                  <a:srgbClr val="CCCCCC"/>
                </a:solidFill>
                <a:effectLst/>
                <a:latin typeface="Courier New" panose="02070309020205020404" pitchFamily="49" charset="0"/>
              </a:rPr>
              <a:t> </a:t>
            </a:r>
            <a:r>
              <a:rPr lang="fr-FR" sz="1400" b="0" i="0" dirty="0" err="1">
                <a:solidFill>
                  <a:srgbClr val="CC99CD"/>
                </a:solidFill>
                <a:effectLst/>
                <a:latin typeface="Courier New" panose="02070309020205020404" pitchFamily="49" charset="0"/>
              </a:rPr>
              <a:t>void</a:t>
            </a:r>
            <a:r>
              <a:rPr lang="fr-FR" sz="1400" b="0" i="0" dirty="0">
                <a:solidFill>
                  <a:srgbClr val="CCCCCC"/>
                </a:solidFill>
                <a:effectLst/>
                <a:latin typeface="Courier New" panose="02070309020205020404" pitchFamily="49" charset="0"/>
              </a:rPr>
              <a:t> </a:t>
            </a:r>
            <a:r>
              <a:rPr lang="fr-FR" sz="1400" b="0" i="0" dirty="0">
                <a:solidFill>
                  <a:srgbClr val="F08D49"/>
                </a:solidFill>
                <a:effectLst/>
                <a:latin typeface="Courier New" panose="02070309020205020404" pitchFamily="49" charset="0"/>
              </a:rPr>
              <a:t>main</a:t>
            </a:r>
            <a:r>
              <a:rPr lang="fr-FR" sz="1400" b="0" i="0" dirty="0">
                <a:solidFill>
                  <a:srgbClr val="CCCCCC"/>
                </a:solidFill>
                <a:effectLst/>
                <a:latin typeface="Courier New" panose="02070309020205020404" pitchFamily="49" charset="0"/>
              </a:rPr>
              <a:t>(</a:t>
            </a:r>
            <a:r>
              <a:rPr lang="fr-FR" sz="1400" b="0" i="0" dirty="0">
                <a:solidFill>
                  <a:srgbClr val="F8C555"/>
                </a:solidFill>
                <a:effectLst/>
                <a:latin typeface="Courier New" panose="02070309020205020404" pitchFamily="49" charset="0"/>
              </a:rPr>
              <a:t>String</a:t>
            </a:r>
            <a:r>
              <a:rPr lang="fr-FR" sz="1400" b="0" i="0" dirty="0">
                <a:solidFill>
                  <a:srgbClr val="CCCCCC"/>
                </a:solidFill>
                <a:effectLst/>
                <a:latin typeface="Courier New" panose="02070309020205020404" pitchFamily="49" charset="0"/>
              </a:rPr>
              <a:t>[] args) { </a:t>
            </a:r>
            <a:r>
              <a:rPr lang="fr-FR" sz="1400" b="0" i="0" dirty="0" err="1">
                <a:solidFill>
                  <a:srgbClr val="F8C555"/>
                </a:solidFill>
                <a:effectLst/>
                <a:latin typeface="Courier New" panose="02070309020205020404" pitchFamily="49" charset="0"/>
              </a:rPr>
              <a:t>SpringApplication</a:t>
            </a:r>
            <a:r>
              <a:rPr lang="fr-FR" sz="1400" b="0" i="0" dirty="0" err="1">
                <a:solidFill>
                  <a:srgbClr val="CCCCCC"/>
                </a:solidFill>
                <a:effectLst/>
                <a:latin typeface="Courier New" panose="02070309020205020404" pitchFamily="49" charset="0"/>
              </a:rPr>
              <a:t>.</a:t>
            </a:r>
            <a:r>
              <a:rPr lang="fr-FR" sz="1400" b="0" i="0" dirty="0" err="1">
                <a:solidFill>
                  <a:srgbClr val="F08D49"/>
                </a:solidFill>
                <a:effectLst/>
                <a:latin typeface="Courier New" panose="02070309020205020404" pitchFamily="49" charset="0"/>
              </a:rPr>
              <a:t>run</a:t>
            </a:r>
            <a:r>
              <a:rPr lang="fr-FR" sz="1400" b="0" i="0" dirty="0">
                <a:solidFill>
                  <a:srgbClr val="CCCCCC"/>
                </a:solidFill>
                <a:effectLst/>
                <a:latin typeface="Courier New" panose="02070309020205020404" pitchFamily="49" charset="0"/>
              </a:rPr>
              <a:t>(</a:t>
            </a:r>
            <a:r>
              <a:rPr lang="fr-FR" sz="1400" b="0" i="0" dirty="0" err="1">
                <a:solidFill>
                  <a:srgbClr val="F8C555"/>
                </a:solidFill>
                <a:effectLst/>
                <a:latin typeface="Courier New" panose="02070309020205020404" pitchFamily="49" charset="0"/>
              </a:rPr>
              <a:t>DemoApplication</a:t>
            </a:r>
            <a:r>
              <a:rPr lang="fr-FR" sz="1400" b="0" i="0" dirty="0" err="1">
                <a:solidFill>
                  <a:srgbClr val="CCCCCC"/>
                </a:solidFill>
                <a:effectLst/>
                <a:latin typeface="Courier New" panose="02070309020205020404" pitchFamily="49" charset="0"/>
              </a:rPr>
              <a:t>.</a:t>
            </a:r>
            <a:r>
              <a:rPr lang="fr-FR" sz="1400" b="0" i="0" dirty="0" err="1">
                <a:solidFill>
                  <a:srgbClr val="CC99CD"/>
                </a:solidFill>
                <a:effectLst/>
                <a:latin typeface="Courier New" panose="02070309020205020404" pitchFamily="49" charset="0"/>
              </a:rPr>
              <a:t>class</a:t>
            </a:r>
            <a:r>
              <a:rPr lang="fr-FR" sz="1400" b="0" i="0" dirty="0">
                <a:solidFill>
                  <a:srgbClr val="CCCCCC"/>
                </a:solidFill>
                <a:effectLst/>
                <a:latin typeface="Courier New" panose="02070309020205020404" pitchFamily="49" charset="0"/>
              </a:rPr>
              <a:t>, args); } </a:t>
            </a:r>
          </a:p>
          <a:p>
            <a:endParaRPr lang="fr-FR" sz="1400" b="0" i="0" dirty="0">
              <a:solidFill>
                <a:srgbClr val="CCCCCC"/>
              </a:solidFill>
              <a:effectLst/>
              <a:latin typeface="Courier New" panose="02070309020205020404" pitchFamily="49" charset="0"/>
            </a:endParaRPr>
          </a:p>
          <a:p>
            <a:r>
              <a:rPr lang="fr-FR" sz="1400" b="0" i="0" dirty="0">
                <a:solidFill>
                  <a:srgbClr val="CCCCCC"/>
                </a:solidFill>
                <a:effectLst/>
                <a:latin typeface="Courier New" panose="02070309020205020404" pitchFamily="49" charset="0"/>
              </a:rPr>
              <a:t>@Bean </a:t>
            </a:r>
          </a:p>
          <a:p>
            <a:r>
              <a:rPr lang="fr-FR" sz="1400" b="0" i="0" dirty="0">
                <a:solidFill>
                  <a:srgbClr val="CC99CD"/>
                </a:solidFill>
                <a:effectLst/>
                <a:latin typeface="Courier New" panose="02070309020205020404" pitchFamily="49" charset="0"/>
              </a:rPr>
              <a:t>public</a:t>
            </a:r>
            <a:r>
              <a:rPr lang="fr-FR" sz="1400" b="0" i="0" dirty="0">
                <a:solidFill>
                  <a:srgbClr val="CCCCCC"/>
                </a:solidFill>
                <a:effectLst/>
                <a:latin typeface="Courier New" panose="02070309020205020404" pitchFamily="49" charset="0"/>
              </a:rPr>
              <a:t> </a:t>
            </a:r>
            <a:r>
              <a:rPr lang="fr-FR" sz="1400" b="0" i="0" dirty="0" err="1">
                <a:solidFill>
                  <a:srgbClr val="F8C555"/>
                </a:solidFill>
                <a:effectLst/>
                <a:latin typeface="Courier New" panose="02070309020205020404" pitchFamily="49" charset="0"/>
              </a:rPr>
              <a:t>RestTemplate</a:t>
            </a:r>
            <a:r>
              <a:rPr lang="fr-FR" sz="1400" b="0" i="0" dirty="0">
                <a:solidFill>
                  <a:srgbClr val="CCCCCC"/>
                </a:solidFill>
                <a:effectLst/>
                <a:latin typeface="Courier New" panose="02070309020205020404" pitchFamily="49" charset="0"/>
              </a:rPr>
              <a:t> </a:t>
            </a:r>
            <a:r>
              <a:rPr lang="fr-FR" sz="1400" b="0" i="0" dirty="0" err="1">
                <a:solidFill>
                  <a:srgbClr val="F08D49"/>
                </a:solidFill>
                <a:effectLst/>
                <a:latin typeface="Courier New" panose="02070309020205020404" pitchFamily="49" charset="0"/>
              </a:rPr>
              <a:t>getRestTemplate</a:t>
            </a:r>
            <a:r>
              <a:rPr lang="fr-FR" sz="1400" b="0" i="0" dirty="0">
                <a:solidFill>
                  <a:srgbClr val="CCCCCC"/>
                </a:solidFill>
                <a:effectLst/>
                <a:latin typeface="Courier New" panose="02070309020205020404" pitchFamily="49" charset="0"/>
              </a:rPr>
              <a:t>() { </a:t>
            </a:r>
          </a:p>
          <a:p>
            <a:r>
              <a:rPr lang="fr-FR" sz="1400" b="0" i="0" dirty="0">
                <a:solidFill>
                  <a:srgbClr val="CC99CD"/>
                </a:solidFill>
                <a:effectLst/>
                <a:latin typeface="Courier New" panose="02070309020205020404" pitchFamily="49" charset="0"/>
              </a:rPr>
              <a:t>return</a:t>
            </a:r>
            <a:r>
              <a:rPr lang="fr-FR" sz="1400" b="0" i="0" dirty="0">
                <a:solidFill>
                  <a:srgbClr val="CCCCCC"/>
                </a:solidFill>
                <a:effectLst/>
                <a:latin typeface="Courier New" panose="02070309020205020404" pitchFamily="49" charset="0"/>
              </a:rPr>
              <a:t> </a:t>
            </a:r>
            <a:r>
              <a:rPr lang="fr-FR" sz="1400" b="0" i="0" dirty="0">
                <a:solidFill>
                  <a:srgbClr val="CC99CD"/>
                </a:solidFill>
                <a:effectLst/>
                <a:latin typeface="Courier New" panose="02070309020205020404" pitchFamily="49" charset="0"/>
              </a:rPr>
              <a:t>new</a:t>
            </a:r>
            <a:r>
              <a:rPr lang="fr-FR" sz="1400" b="0" i="0" dirty="0">
                <a:solidFill>
                  <a:srgbClr val="CCCCCC"/>
                </a:solidFill>
                <a:effectLst/>
                <a:latin typeface="Courier New" panose="02070309020205020404" pitchFamily="49" charset="0"/>
              </a:rPr>
              <a:t> </a:t>
            </a:r>
            <a:r>
              <a:rPr lang="fr-FR" sz="1400" b="0" i="0" dirty="0" err="1">
                <a:solidFill>
                  <a:srgbClr val="F8C555"/>
                </a:solidFill>
                <a:effectLst/>
                <a:latin typeface="Courier New" panose="02070309020205020404" pitchFamily="49" charset="0"/>
              </a:rPr>
              <a:t>RestTemplate</a:t>
            </a:r>
            <a:r>
              <a:rPr lang="fr-FR" sz="1400" b="0" i="0" dirty="0">
                <a:solidFill>
                  <a:srgbClr val="CCCCCC"/>
                </a:solidFill>
                <a:effectLst/>
                <a:latin typeface="Courier New" panose="02070309020205020404" pitchFamily="49" charset="0"/>
              </a:rPr>
              <a:t>(); </a:t>
            </a:r>
          </a:p>
          <a:p>
            <a:r>
              <a:rPr lang="fr-FR" sz="1400" b="0" i="0" dirty="0">
                <a:solidFill>
                  <a:srgbClr val="CCCCCC"/>
                </a:solidFill>
                <a:effectLst/>
                <a:latin typeface="Courier New" panose="02070309020205020404" pitchFamily="49" charset="0"/>
              </a:rPr>
              <a:t>}</a:t>
            </a:r>
          </a:p>
          <a:p>
            <a:r>
              <a:rPr lang="fr-FR" sz="1400" b="0" i="0" dirty="0">
                <a:solidFill>
                  <a:srgbClr val="CCCCCC"/>
                </a:solidFill>
                <a:effectLst/>
                <a:latin typeface="Courier New" panose="02070309020205020404" pitchFamily="49" charset="0"/>
              </a:rPr>
              <a:t> }</a:t>
            </a:r>
            <a:endParaRPr lang="fr-FR" sz="1400" dirty="0"/>
          </a:p>
        </p:txBody>
      </p:sp>
      <p:sp>
        <p:nvSpPr>
          <p:cNvPr id="6" name="ZoneTexte 5">
            <a:extLst>
              <a:ext uri="{FF2B5EF4-FFF2-40B4-BE49-F238E27FC236}">
                <a16:creationId xmlns:a16="http://schemas.microsoft.com/office/drawing/2014/main" id="{8CACDABB-A50F-BE9D-4418-B4FD05E21AFE}"/>
              </a:ext>
            </a:extLst>
          </p:cNvPr>
          <p:cNvSpPr txBox="1"/>
          <p:nvPr/>
        </p:nvSpPr>
        <p:spPr>
          <a:xfrm>
            <a:off x="1178563" y="1213425"/>
            <a:ext cx="5277993" cy="2492990"/>
          </a:xfrm>
          <a:prstGeom prst="rect">
            <a:avLst/>
          </a:prstGeom>
          <a:noFill/>
          <a:ln>
            <a:solidFill>
              <a:schemeClr val="tx1"/>
            </a:solidFill>
          </a:ln>
        </p:spPr>
        <p:txBody>
          <a:bodyPr wrap="square" rtlCol="0">
            <a:spAutoFit/>
          </a:bodyPr>
          <a:lstStyle/>
          <a:p>
            <a:r>
              <a:rPr lang="fr-FR" altLang="fr-FR" dirty="0">
                <a:solidFill>
                  <a:srgbClr val="1F1F1F"/>
                </a:solidFill>
              </a:rPr>
              <a:t>Pour Configurer </a:t>
            </a:r>
            <a:r>
              <a:rPr lang="fr-FR" altLang="fr-FR" dirty="0" err="1">
                <a:solidFill>
                  <a:srgbClr val="1F1F1F"/>
                </a:solidFill>
              </a:rPr>
              <a:t>RestTemplate</a:t>
            </a:r>
            <a:r>
              <a:rPr lang="fr-FR" altLang="fr-FR" dirty="0">
                <a:solidFill>
                  <a:srgbClr val="1F1F1F"/>
                </a:solidFill>
              </a:rPr>
              <a:t>:</a:t>
            </a:r>
          </a:p>
          <a:p>
            <a:pPr marL="342900" indent="-342900">
              <a:buFont typeface="Wingdings" panose="05000000000000000000" pitchFamily="2" charset="2"/>
              <a:buChar char="§"/>
            </a:pPr>
            <a:r>
              <a:rPr kumimoji="0" lang="fr-FR" altLang="fr-FR" sz="1800" b="0" i="0" u="none" strike="noStrike" cap="none" normalizeH="0" baseline="0" dirty="0">
                <a:ln>
                  <a:noFill/>
                </a:ln>
                <a:solidFill>
                  <a:srgbClr val="1F1F1F"/>
                </a:solidFill>
                <a:effectLst/>
              </a:rPr>
              <a:t>Ajouter la dépendance dans le pom</a:t>
            </a:r>
            <a:r>
              <a:rPr lang="fr-FR" altLang="fr-FR" dirty="0">
                <a:solidFill>
                  <a:srgbClr val="1F1F1F"/>
                </a:solidFill>
              </a:rPr>
              <a:t>.xml</a:t>
            </a:r>
            <a:endParaRPr kumimoji="0" lang="fr-FR" altLang="fr-FR" sz="1800" b="0" i="0" u="none" strike="noStrike" cap="none" normalizeH="0" baseline="0" dirty="0">
              <a:ln>
                <a:noFill/>
              </a:ln>
              <a:solidFill>
                <a:srgbClr val="1F1F1F"/>
              </a:solidFill>
              <a:effectLst/>
            </a:endParaRPr>
          </a:p>
          <a:p>
            <a:pPr lvl="1"/>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dependency</a:t>
            </a:r>
            <a:r>
              <a:rPr kumimoji="0" lang="fr-FR" altLang="fr-FR" sz="1200" b="1" i="0" u="none" strike="noStrike" cap="none" normalizeH="0" baseline="0" dirty="0">
                <a:ln>
                  <a:noFill/>
                </a:ln>
                <a:solidFill>
                  <a:srgbClr val="008000"/>
                </a:solidFill>
                <a:effectLst/>
              </a:rPr>
              <a:t>&gt;</a:t>
            </a:r>
          </a:p>
          <a:p>
            <a:pPr lvl="1"/>
            <a:r>
              <a:rPr kumimoji="0" lang="fr-FR" altLang="fr-FR" sz="1200" b="0" i="0" u="none" strike="noStrike" cap="none" normalizeH="0" baseline="0" dirty="0">
                <a:ln>
                  <a:noFill/>
                </a:ln>
                <a:solidFill>
                  <a:schemeClr val="tx1"/>
                </a:solidFill>
                <a:effectLst/>
              </a:rPr>
              <a:t> </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groupId</a:t>
            </a:r>
            <a:r>
              <a:rPr kumimoji="0" lang="fr-FR" altLang="fr-FR" sz="1200" b="1" i="0" u="none" strike="noStrike" cap="none" normalizeH="0" baseline="0" dirty="0">
                <a:ln>
                  <a:noFill/>
                </a:ln>
                <a:solidFill>
                  <a:srgbClr val="008000"/>
                </a:solidFill>
                <a:effectLst/>
              </a:rPr>
              <a:t>&gt;</a:t>
            </a:r>
            <a:r>
              <a:rPr kumimoji="0" lang="fr-FR" altLang="fr-FR" sz="1200" b="0" i="0" u="none" strike="noStrike" cap="none" normalizeH="0" baseline="0" dirty="0" err="1">
                <a:ln>
                  <a:noFill/>
                </a:ln>
                <a:solidFill>
                  <a:schemeClr val="tx1"/>
                </a:solidFill>
                <a:effectLst/>
              </a:rPr>
              <a:t>org.springframework.boot</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groupId</a:t>
            </a:r>
            <a:r>
              <a:rPr kumimoji="0" lang="fr-FR" altLang="fr-FR" sz="1200" b="1" i="0" u="none" strike="noStrike" cap="none" normalizeH="0" baseline="0" dirty="0">
                <a:ln>
                  <a:noFill/>
                </a:ln>
                <a:solidFill>
                  <a:srgbClr val="008000"/>
                </a:solidFill>
                <a:effectLst/>
              </a:rPr>
              <a:t>&gt;</a:t>
            </a:r>
          </a:p>
          <a:p>
            <a:pPr lvl="1"/>
            <a:r>
              <a:rPr kumimoji="0" lang="fr-FR" altLang="fr-FR" sz="1200" b="0" i="0" u="none" strike="noStrike" cap="none" normalizeH="0" baseline="0" dirty="0">
                <a:ln>
                  <a:noFill/>
                </a:ln>
                <a:solidFill>
                  <a:schemeClr val="tx1"/>
                </a:solidFill>
                <a:effectLst/>
              </a:rPr>
              <a:t> </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artifactId</a:t>
            </a:r>
            <a:r>
              <a:rPr kumimoji="0" lang="fr-FR" altLang="fr-FR" sz="1200" b="1" i="0" u="none" strike="noStrike" cap="none" normalizeH="0" baseline="0" dirty="0">
                <a:ln>
                  <a:noFill/>
                </a:ln>
                <a:solidFill>
                  <a:srgbClr val="008000"/>
                </a:solidFill>
                <a:effectLst/>
              </a:rPr>
              <a:t>&gt;</a:t>
            </a:r>
            <a:r>
              <a:rPr kumimoji="0" lang="fr-FR" altLang="fr-FR" sz="1200" b="0" i="0" u="none" strike="noStrike" cap="none" normalizeH="0" baseline="0" dirty="0" err="1">
                <a:ln>
                  <a:noFill/>
                </a:ln>
                <a:solidFill>
                  <a:schemeClr val="tx1"/>
                </a:solidFill>
                <a:effectLst/>
              </a:rPr>
              <a:t>spring</a:t>
            </a:r>
            <a:r>
              <a:rPr kumimoji="0" lang="fr-FR" altLang="fr-FR" sz="1200" b="0" i="0" u="none" strike="noStrike" cap="none" normalizeH="0" baseline="0" dirty="0">
                <a:ln>
                  <a:noFill/>
                </a:ln>
                <a:solidFill>
                  <a:schemeClr val="tx1"/>
                </a:solidFill>
                <a:effectLst/>
              </a:rPr>
              <a:t>-boot-starter-web</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artifactId</a:t>
            </a:r>
            <a:r>
              <a:rPr kumimoji="0" lang="fr-FR" altLang="fr-FR" sz="1200" b="1" i="0" u="none" strike="noStrike" cap="none" normalizeH="0" baseline="0" dirty="0">
                <a:ln>
                  <a:noFill/>
                </a:ln>
                <a:solidFill>
                  <a:srgbClr val="008000"/>
                </a:solidFill>
                <a:effectLst/>
              </a:rPr>
              <a:t>&gt;</a:t>
            </a:r>
            <a:r>
              <a:rPr kumimoji="0" lang="fr-FR" altLang="fr-FR" sz="1200" b="0" i="0" u="none" strike="noStrike" cap="none" normalizeH="0" baseline="0" dirty="0">
                <a:ln>
                  <a:noFill/>
                </a:ln>
                <a:solidFill>
                  <a:schemeClr val="tx1"/>
                </a:solidFill>
                <a:effectLst/>
              </a:rPr>
              <a:t> </a:t>
            </a:r>
          </a:p>
          <a:p>
            <a:pPr lvl="1"/>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dependency</a:t>
            </a:r>
            <a:r>
              <a:rPr kumimoji="0" lang="fr-FR" altLang="fr-FR" sz="1200" b="1" i="0" u="none" strike="noStrike" cap="none" normalizeH="0" baseline="0" dirty="0">
                <a:ln>
                  <a:noFill/>
                </a:ln>
                <a:solidFill>
                  <a:srgbClr val="008000"/>
                </a:solidFill>
                <a:effectLst/>
              </a:rPr>
              <a:t>&gt;</a:t>
            </a:r>
            <a:endParaRPr kumimoji="0" lang="fr-FR" altLang="fr-FR" sz="1200" b="0" i="0" u="none" strike="noStrike" cap="none" normalizeH="0" baseline="0" dirty="0">
              <a:ln>
                <a:noFill/>
              </a:ln>
              <a:solidFill>
                <a:srgbClr val="1F1F1F"/>
              </a:solidFill>
              <a:effectLst/>
            </a:endParaRPr>
          </a:p>
          <a:p>
            <a:pPr marL="342900" indent="-342900">
              <a:buFont typeface="Wingdings" panose="05000000000000000000" pitchFamily="2" charset="2"/>
              <a:buChar char="§"/>
            </a:pPr>
            <a:r>
              <a:rPr lang="fr-FR" altLang="fr-FR" dirty="0">
                <a:solidFill>
                  <a:srgbClr val="1F1F1F"/>
                </a:solidFill>
              </a:rPr>
              <a:t>C</a:t>
            </a:r>
            <a:r>
              <a:rPr kumimoji="0" lang="fr-FR" altLang="fr-FR" sz="1800" b="0" i="0" u="none" strike="noStrike" cap="none" normalizeH="0" baseline="0" dirty="0">
                <a:ln>
                  <a:noFill/>
                </a:ln>
                <a:solidFill>
                  <a:srgbClr val="1F1F1F"/>
                </a:solidFill>
                <a:effectLst/>
              </a:rPr>
              <a:t>réer automatiquement un Bean </a:t>
            </a:r>
            <a:r>
              <a:rPr kumimoji="0" lang="fr-FR" altLang="fr-FR" sz="1800" b="0" i="0" u="none" strike="noStrike" cap="none" normalizeH="0" baseline="0" dirty="0" err="1">
                <a:ln>
                  <a:noFill/>
                </a:ln>
                <a:solidFill>
                  <a:srgbClr val="1F1F1F"/>
                </a:solidFill>
                <a:effectLst/>
              </a:rPr>
              <a:t>RestTemplate</a:t>
            </a:r>
            <a:r>
              <a:rPr kumimoji="0" lang="fr-FR" altLang="fr-FR" sz="1800" b="0" i="0" u="none" strike="noStrike" cap="none" normalizeH="0" baseline="0" dirty="0">
                <a:ln>
                  <a:noFill/>
                </a:ln>
                <a:solidFill>
                  <a:srgbClr val="1F1F1F"/>
                </a:solidFill>
                <a:effectLst/>
              </a:rPr>
              <a:t>, de préférence dans la classe de démarrage de votre projet </a:t>
            </a:r>
          </a:p>
          <a:p>
            <a:r>
              <a:rPr lang="fr-FR" dirty="0"/>
              <a:t> </a:t>
            </a:r>
          </a:p>
        </p:txBody>
      </p:sp>
      <p:sp>
        <p:nvSpPr>
          <p:cNvPr id="9" name="ZoneTexte 8">
            <a:extLst>
              <a:ext uri="{FF2B5EF4-FFF2-40B4-BE49-F238E27FC236}">
                <a16:creationId xmlns:a16="http://schemas.microsoft.com/office/drawing/2014/main" id="{B5F481F7-90EE-6A11-8318-6317D44CDEAB}"/>
              </a:ext>
            </a:extLst>
          </p:cNvPr>
          <p:cNvSpPr txBox="1"/>
          <p:nvPr/>
        </p:nvSpPr>
        <p:spPr>
          <a:xfrm>
            <a:off x="1178563" y="3917932"/>
            <a:ext cx="5299960" cy="1477328"/>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kumimoji="0" lang="fr-FR" altLang="fr-FR" sz="1800" b="0" i="0" u="none" strike="noStrike" cap="none" normalizeH="0" baseline="0" dirty="0">
                <a:ln>
                  <a:noFill/>
                </a:ln>
                <a:solidFill>
                  <a:schemeClr val="tx1"/>
                </a:solidFill>
                <a:effectLst/>
              </a:rPr>
              <a:t>Affecter et utiliser l’objet </a:t>
            </a:r>
            <a:r>
              <a:rPr kumimoji="0" lang="fr-FR" altLang="fr-FR" sz="1800" b="0" i="0" u="none" strike="noStrike" cap="none" normalizeH="0" baseline="0" dirty="0" err="1">
                <a:ln>
                  <a:noFill/>
                </a:ln>
                <a:solidFill>
                  <a:schemeClr val="tx1"/>
                </a:solidFill>
                <a:effectLst/>
              </a:rPr>
              <a:t>RestTemplate</a:t>
            </a:r>
            <a:r>
              <a:rPr kumimoji="0" lang="fr-FR" altLang="fr-FR" sz="1800" b="0" i="0" u="none" strike="noStrike" cap="none" normalizeH="0" baseline="0" dirty="0">
                <a:ln>
                  <a:noFill/>
                </a:ln>
                <a:solidFill>
                  <a:schemeClr val="tx1"/>
                </a:solidFill>
                <a:effectLst/>
              </a:rPr>
              <a:t>, de préférence dans votre </a:t>
            </a:r>
            <a:r>
              <a:rPr kumimoji="0" lang="fr-FR" altLang="fr-FR" sz="1800" b="0" i="0" u="none" strike="noStrike" cap="none" normalizeH="0" baseline="0" dirty="0" err="1">
                <a:ln>
                  <a:noFill/>
                </a:ln>
                <a:solidFill>
                  <a:schemeClr val="tx1"/>
                </a:solidFill>
                <a:effectLst/>
              </a:rPr>
              <a:t>controlleur</a:t>
            </a:r>
            <a:r>
              <a:rPr kumimoji="0" lang="fr-FR" altLang="fr-FR" sz="1800" b="0" i="0" u="none" strike="noStrike" cap="none" normalizeH="0" baseline="0" dirty="0">
                <a:ln>
                  <a:noFill/>
                </a:ln>
                <a:solidFill>
                  <a:schemeClr val="tx1"/>
                </a:solidFill>
                <a:effectLst/>
              </a:rPr>
              <a:t> </a:t>
            </a:r>
            <a:r>
              <a:rPr kumimoji="0" lang="fr-FR" altLang="fr-FR" sz="1800" b="0" i="0" u="none" strike="noStrike" cap="none" normalizeH="0" baseline="0" dirty="0" err="1">
                <a:ln>
                  <a:noFill/>
                </a:ln>
                <a:solidFill>
                  <a:schemeClr val="tx1"/>
                </a:solidFill>
                <a:effectLst/>
              </a:rPr>
              <a:t>frontEnd</a:t>
            </a:r>
            <a:r>
              <a:rPr kumimoji="0" lang="fr-FR" altLang="fr-FR" sz="1800" b="0" i="0" u="none" strike="noStrike" cap="none" normalizeH="0" baseline="0" dirty="0">
                <a:ln>
                  <a:noFill/>
                </a:ln>
                <a:solidFill>
                  <a:schemeClr val="tx1"/>
                </a:solidFill>
                <a:effectLst/>
              </a:rPr>
              <a:t> ou dans une classe proxy</a:t>
            </a:r>
          </a:p>
          <a:p>
            <a:r>
              <a:rPr kumimoji="0" lang="fr-FR" altLang="fr-FR" sz="1800" b="0" i="0" u="none" strike="noStrike" cap="none" normalizeH="0" baseline="0" dirty="0">
                <a:ln>
                  <a:noFill/>
                </a:ln>
                <a:solidFill>
                  <a:schemeClr val="tx1"/>
                </a:solidFill>
                <a:effectLst/>
              </a:rPr>
              <a:t> </a:t>
            </a:r>
          </a:p>
          <a:p>
            <a:r>
              <a:rPr lang="fr-FR" dirty="0"/>
              <a:t> </a:t>
            </a:r>
          </a:p>
        </p:txBody>
      </p:sp>
      <p:sp>
        <p:nvSpPr>
          <p:cNvPr id="17" name="ZoneTexte 16">
            <a:extLst>
              <a:ext uri="{FF2B5EF4-FFF2-40B4-BE49-F238E27FC236}">
                <a16:creationId xmlns:a16="http://schemas.microsoft.com/office/drawing/2014/main" id="{861BA50A-F41F-6D3A-06CB-7BA0117C473F}"/>
              </a:ext>
            </a:extLst>
          </p:cNvPr>
          <p:cNvSpPr txBox="1"/>
          <p:nvPr/>
        </p:nvSpPr>
        <p:spPr>
          <a:xfrm>
            <a:off x="6556916" y="4229619"/>
            <a:ext cx="5534387" cy="738664"/>
          </a:xfrm>
          <a:prstGeom prst="rect">
            <a:avLst/>
          </a:prstGeom>
          <a:solidFill>
            <a:schemeClr val="tx1"/>
          </a:solidFill>
        </p:spPr>
        <p:txBody>
          <a:bodyPr wrap="square">
            <a:spAutoFit/>
          </a:bodyPr>
          <a:lstStyle/>
          <a:p>
            <a:r>
              <a:rPr lang="fr-FR" sz="1400" dirty="0">
                <a:solidFill>
                  <a:schemeClr val="bg1"/>
                </a:solidFill>
              </a:rPr>
              <a:t>// Injection of </a:t>
            </a:r>
            <a:r>
              <a:rPr lang="fr-FR" sz="1400" dirty="0" err="1">
                <a:solidFill>
                  <a:schemeClr val="bg1"/>
                </a:solidFill>
              </a:rPr>
              <a:t>RestTemplate</a:t>
            </a:r>
            <a:r>
              <a:rPr lang="fr-FR" sz="1400" dirty="0">
                <a:solidFill>
                  <a:schemeClr val="bg1"/>
                </a:solidFill>
              </a:rPr>
              <a:t> </a:t>
            </a:r>
            <a:r>
              <a:rPr lang="fr-FR" sz="1400" dirty="0" err="1">
                <a:solidFill>
                  <a:schemeClr val="bg1"/>
                </a:solidFill>
              </a:rPr>
              <a:t>into</a:t>
            </a:r>
            <a:r>
              <a:rPr lang="fr-FR" sz="1400" dirty="0">
                <a:solidFill>
                  <a:schemeClr val="bg1"/>
                </a:solidFill>
              </a:rPr>
              <a:t> class</a:t>
            </a:r>
          </a:p>
          <a:p>
            <a:r>
              <a:rPr lang="fr-FR" sz="1400" dirty="0">
                <a:solidFill>
                  <a:schemeClr val="bg1"/>
                </a:solidFill>
              </a:rPr>
              <a:t>@Autowired </a:t>
            </a:r>
          </a:p>
          <a:p>
            <a:r>
              <a:rPr lang="fr-FR" sz="1400" dirty="0" err="1">
                <a:solidFill>
                  <a:srgbClr val="CC99CD"/>
                </a:solidFill>
              </a:rPr>
              <a:t>private</a:t>
            </a:r>
            <a:r>
              <a:rPr lang="fr-FR" sz="1400" dirty="0">
                <a:solidFill>
                  <a:schemeClr val="bg1"/>
                </a:solidFill>
              </a:rPr>
              <a:t> </a:t>
            </a:r>
            <a:r>
              <a:rPr lang="fr-FR" sz="1400" dirty="0" err="1">
                <a:solidFill>
                  <a:srgbClr val="F8C555"/>
                </a:solidFill>
              </a:rPr>
              <a:t>RestTemplate</a:t>
            </a:r>
            <a:r>
              <a:rPr lang="fr-FR" sz="1400" dirty="0">
                <a:solidFill>
                  <a:schemeClr val="bg1"/>
                </a:solidFill>
              </a:rPr>
              <a:t> </a:t>
            </a:r>
            <a:r>
              <a:rPr lang="fr-FR" sz="1400" dirty="0" err="1">
                <a:solidFill>
                  <a:schemeClr val="bg1"/>
                </a:solidFill>
              </a:rPr>
              <a:t>restTemplate</a:t>
            </a:r>
            <a:r>
              <a:rPr lang="fr-FR" sz="1400" dirty="0">
                <a:solidFill>
                  <a:schemeClr val="bg1"/>
                </a:solidFill>
              </a:rPr>
              <a:t>;</a:t>
            </a:r>
          </a:p>
        </p:txBody>
      </p:sp>
    </p:spTree>
    <p:extLst>
      <p:ext uri="{BB962C8B-B14F-4D97-AF65-F5344CB8AC3E}">
        <p14:creationId xmlns:p14="http://schemas.microsoft.com/office/powerpoint/2010/main" val="267494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Espace réservé du contenu 2">
            <a:extLst>
              <a:ext uri="{FF2B5EF4-FFF2-40B4-BE49-F238E27FC236}">
                <a16:creationId xmlns:a16="http://schemas.microsoft.com/office/drawing/2014/main" id="{94CBFC0C-5B50-E2AF-B446-4828E09BFF1A}"/>
              </a:ext>
            </a:extLst>
          </p:cNvPr>
          <p:cNvSpPr>
            <a:spLocks noGrp="1"/>
          </p:cNvSpPr>
          <p:nvPr>
            <p:ph idx="1"/>
          </p:nvPr>
        </p:nvSpPr>
        <p:spPr>
          <a:xfrm>
            <a:off x="1178564" y="881795"/>
            <a:ext cx="5434109" cy="4426185"/>
          </a:xfrm>
          <a:ln>
            <a:solidFill>
              <a:schemeClr val="tx1"/>
            </a:solidFill>
          </a:ln>
        </p:spPr>
        <p:txBody>
          <a:bodyPr>
            <a:noAutofit/>
          </a:bodyPr>
          <a:lstStyle/>
          <a:p>
            <a:pPr marL="0" indent="0">
              <a:buNone/>
            </a:pPr>
            <a:r>
              <a:rPr lang="fr-FR" sz="1800" b="1" dirty="0">
                <a:solidFill>
                  <a:schemeClr val="tx2"/>
                </a:solidFill>
              </a:rPr>
              <a:t>Requête HTTP GET</a:t>
            </a:r>
          </a:p>
          <a:p>
            <a:pPr marL="0" indent="0">
              <a:lnSpc>
                <a:spcPct val="150000"/>
              </a:lnSpc>
              <a:buNone/>
            </a:pPr>
            <a:r>
              <a:rPr lang="fr-FR" sz="1400" dirty="0"/>
              <a:t>Il existe 3 méthodes disponibles dans </a:t>
            </a:r>
            <a:r>
              <a:rPr lang="fr-FR" sz="1400" dirty="0" err="1"/>
              <a:t>RestTemplate</a:t>
            </a:r>
            <a:r>
              <a:rPr lang="fr-FR" sz="1400" dirty="0"/>
              <a:t> pour les requêtes GET: </a:t>
            </a:r>
            <a:r>
              <a:rPr lang="fr-FR" sz="1400" dirty="0" err="1"/>
              <a:t>getForObject</a:t>
            </a:r>
            <a:r>
              <a:rPr lang="fr-FR" sz="1400" dirty="0"/>
              <a:t>, </a:t>
            </a:r>
            <a:r>
              <a:rPr lang="fr-FR" sz="1400" dirty="0" err="1"/>
              <a:t>getForEntity</a:t>
            </a:r>
            <a:r>
              <a:rPr lang="fr-FR" sz="1400" dirty="0"/>
              <a:t> et exchange. </a:t>
            </a:r>
          </a:p>
          <a:p>
            <a:pPr marL="731838" indent="-285750">
              <a:lnSpc>
                <a:spcPct val="150000"/>
              </a:lnSpc>
              <a:buFont typeface="Wingdings" panose="05000000000000000000" pitchFamily="2" charset="2"/>
              <a:buChar char="§"/>
            </a:pPr>
            <a:r>
              <a:rPr lang="fr-FR" sz="1400" b="1" dirty="0" err="1"/>
              <a:t>getForObject</a:t>
            </a:r>
            <a:r>
              <a:rPr lang="fr-FR" sz="1400" dirty="0"/>
              <a:t> doit être utilisé lorsque nous avons une déclaration exacte de classe Java demandée, afin que la réponse la convertisse automatiquement en objet Java, ce qui la rend pratique pour les cas d'utilisation simples.</a:t>
            </a:r>
          </a:p>
          <a:p>
            <a:pPr marL="731838" indent="-285750">
              <a:lnSpc>
                <a:spcPct val="150000"/>
              </a:lnSpc>
              <a:buFont typeface="Wingdings" panose="05000000000000000000" pitchFamily="2" charset="2"/>
              <a:buChar char="§"/>
            </a:pPr>
            <a:r>
              <a:rPr lang="fr-FR" sz="1400" b="1" dirty="0" err="1"/>
              <a:t>getForEntity</a:t>
            </a:r>
            <a:r>
              <a:rPr lang="fr-FR" sz="1400" dirty="0"/>
              <a:t> renvoie la réponse encapsulée dans un objet </a:t>
            </a:r>
            <a:r>
              <a:rPr lang="fr-FR" sz="1400" b="1" dirty="0" err="1"/>
              <a:t>ResponseEntity</a:t>
            </a:r>
            <a:r>
              <a:rPr lang="fr-FR" sz="1400" dirty="0"/>
              <a:t>. Il contient également des codes d'état et des en-têtes HTTP, permettant un meilleur contrôle sur la gestion des données. Offre plus de flexibilité par rapport à </a:t>
            </a:r>
            <a:r>
              <a:rPr lang="fr-FR" sz="1400" dirty="0" err="1"/>
              <a:t>getForObject</a:t>
            </a:r>
            <a:r>
              <a:rPr lang="fr-FR" sz="1400" dirty="0"/>
              <a: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1">
            <a:extLst>
              <a:ext uri="{FF2B5EF4-FFF2-40B4-BE49-F238E27FC236}">
                <a16:creationId xmlns:a16="http://schemas.microsoft.com/office/drawing/2014/main" id="{22302F40-5F09-581D-B706-6A11955ED98A}"/>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Utilisation des méthodes</a:t>
            </a:r>
          </a:p>
        </p:txBody>
      </p:sp>
      <p:sp>
        <p:nvSpPr>
          <p:cNvPr id="6" name="ZoneTexte 5">
            <a:extLst>
              <a:ext uri="{FF2B5EF4-FFF2-40B4-BE49-F238E27FC236}">
                <a16:creationId xmlns:a16="http://schemas.microsoft.com/office/drawing/2014/main" id="{CDF32525-5A53-8F92-D709-DB58E85438FF}"/>
              </a:ext>
            </a:extLst>
          </p:cNvPr>
          <p:cNvSpPr txBox="1"/>
          <p:nvPr/>
        </p:nvSpPr>
        <p:spPr>
          <a:xfrm>
            <a:off x="6810179" y="2209985"/>
            <a:ext cx="5177382" cy="1015663"/>
          </a:xfrm>
          <a:prstGeom prst="rect">
            <a:avLst/>
          </a:prstGeom>
          <a:noFill/>
          <a:ln>
            <a:solidFill>
              <a:schemeClr val="tx1"/>
            </a:solidFill>
          </a:ln>
        </p:spPr>
        <p:txBody>
          <a:bodyPr wrap="square">
            <a:spAutoFit/>
          </a:bodyPr>
          <a:lstStyle/>
          <a:p>
            <a:r>
              <a:rPr lang="fr-FR" sz="1200" dirty="0">
                <a:solidFill>
                  <a:schemeClr val="accent2"/>
                </a:solidFill>
              </a:rPr>
              <a:t>@GetMapping("/getForObject/allEmployees")</a:t>
            </a:r>
          </a:p>
          <a:p>
            <a:r>
              <a:rPr lang="fr-FR" sz="1200" dirty="0"/>
              <a:t>public </a:t>
            </a:r>
            <a:r>
              <a:rPr lang="fr-FR" sz="1200" dirty="0" err="1"/>
              <a:t>ResponseEntity</a:t>
            </a:r>
            <a:r>
              <a:rPr lang="fr-FR" sz="1200" dirty="0"/>
              <a:t>&lt;?&gt; </a:t>
            </a:r>
            <a:r>
              <a:rPr lang="fr-FR" sz="1200" dirty="0" err="1"/>
              <a:t>getCustomersUsingGetForObject</a:t>
            </a:r>
            <a:r>
              <a:rPr lang="fr-FR" sz="1200" dirty="0"/>
              <a:t>()</a:t>
            </a:r>
          </a:p>
          <a:p>
            <a:r>
              <a:rPr lang="fr-FR" sz="1200" dirty="0"/>
              <a:t>{</a:t>
            </a:r>
          </a:p>
          <a:p>
            <a:r>
              <a:rPr lang="fr-FR" sz="1200" dirty="0">
                <a:solidFill>
                  <a:srgbClr val="7030A0"/>
                </a:solidFill>
              </a:rPr>
              <a:t>Customer[] </a:t>
            </a:r>
            <a:r>
              <a:rPr lang="fr-FR" sz="1200" dirty="0" err="1"/>
              <a:t>CustomerData</a:t>
            </a:r>
            <a:r>
              <a:rPr lang="fr-FR" sz="1200" dirty="0"/>
              <a:t> </a:t>
            </a:r>
          </a:p>
          <a:p>
            <a:r>
              <a:rPr lang="fr-FR" sz="1200" dirty="0"/>
              <a:t>              = </a:t>
            </a:r>
            <a:r>
              <a:rPr lang="fr-FR" sz="1200" b="1" dirty="0" err="1"/>
              <a:t>restTemplate.getForObject</a:t>
            </a:r>
            <a:r>
              <a:rPr lang="fr-FR" sz="1200" dirty="0"/>
              <a:t>( </a:t>
            </a:r>
            <a:r>
              <a:rPr lang="fr-FR" sz="1200" dirty="0">
                <a:solidFill>
                  <a:srgbClr val="FF0000"/>
                </a:solidFill>
              </a:rPr>
              <a:t>URI_CUSTOMER</a:t>
            </a:r>
            <a:r>
              <a:rPr lang="fr-FR" sz="1200" dirty="0"/>
              <a:t>, </a:t>
            </a:r>
            <a:r>
              <a:rPr lang="fr-FR" sz="1200" dirty="0">
                <a:solidFill>
                  <a:srgbClr val="FF0000"/>
                </a:solidFill>
              </a:rPr>
              <a:t>Customer[].class);</a:t>
            </a:r>
          </a:p>
        </p:txBody>
      </p:sp>
      <p:sp>
        <p:nvSpPr>
          <p:cNvPr id="9" name="ZoneTexte 8">
            <a:extLst>
              <a:ext uri="{FF2B5EF4-FFF2-40B4-BE49-F238E27FC236}">
                <a16:creationId xmlns:a16="http://schemas.microsoft.com/office/drawing/2014/main" id="{6DB7C0E5-03E2-28F1-36BF-A9FAB1F470BA}"/>
              </a:ext>
            </a:extLst>
          </p:cNvPr>
          <p:cNvSpPr txBox="1"/>
          <p:nvPr/>
        </p:nvSpPr>
        <p:spPr>
          <a:xfrm>
            <a:off x="6810179" y="3897428"/>
            <a:ext cx="5177382" cy="1015663"/>
          </a:xfrm>
          <a:prstGeom prst="rect">
            <a:avLst/>
          </a:prstGeom>
          <a:noFill/>
          <a:ln>
            <a:solidFill>
              <a:schemeClr val="tx1"/>
            </a:solidFill>
          </a:ln>
        </p:spPr>
        <p:txBody>
          <a:bodyPr wrap="square">
            <a:spAutoFit/>
          </a:bodyPr>
          <a:lstStyle/>
          <a:p>
            <a:r>
              <a:rPr lang="fr-FR" sz="1200" dirty="0"/>
              <a:t>@GetMapping("/getForEntity/allEmployees")</a:t>
            </a:r>
          </a:p>
          <a:p>
            <a:r>
              <a:rPr lang="fr-FR" sz="1200" dirty="0"/>
              <a:t>public </a:t>
            </a:r>
            <a:r>
              <a:rPr lang="fr-FR" sz="1200" dirty="0" err="1"/>
              <a:t>ResponseEntity</a:t>
            </a:r>
            <a:r>
              <a:rPr lang="fr-FR" sz="1200" dirty="0"/>
              <a:t>&lt;?&gt; </a:t>
            </a:r>
            <a:r>
              <a:rPr lang="fr-FR" sz="1200" dirty="0" err="1"/>
              <a:t>getCustomersUsingGetForEntity</a:t>
            </a:r>
            <a:r>
              <a:rPr lang="fr-FR" sz="1200" dirty="0"/>
              <a:t>()</a:t>
            </a:r>
          </a:p>
          <a:p>
            <a:r>
              <a:rPr lang="fr-FR" sz="1200" dirty="0"/>
              <a:t>{</a:t>
            </a:r>
          </a:p>
          <a:p>
            <a:r>
              <a:rPr lang="fr-FR" sz="1200" dirty="0" err="1">
                <a:solidFill>
                  <a:srgbClr val="7030A0"/>
                </a:solidFill>
              </a:rPr>
              <a:t>ResponseEntity</a:t>
            </a:r>
            <a:r>
              <a:rPr lang="fr-FR" sz="1200" dirty="0">
                <a:solidFill>
                  <a:srgbClr val="7030A0"/>
                </a:solidFill>
              </a:rPr>
              <a:t>&lt;Customer[]&gt; </a:t>
            </a:r>
            <a:r>
              <a:rPr lang="fr-FR" sz="1200" dirty="0" err="1"/>
              <a:t>responseEntity</a:t>
            </a:r>
            <a:endParaRPr lang="fr-FR" sz="1200" dirty="0"/>
          </a:p>
          <a:p>
            <a:r>
              <a:rPr lang="fr-FR" sz="1200" dirty="0"/>
              <a:t>        = </a:t>
            </a:r>
            <a:r>
              <a:rPr lang="fr-FR" sz="1200" b="1" dirty="0" err="1"/>
              <a:t>restTemplate.getForEntity</a:t>
            </a:r>
            <a:r>
              <a:rPr lang="fr-FR" sz="1200" dirty="0"/>
              <a:t>(</a:t>
            </a:r>
            <a:r>
              <a:rPr lang="fr-FR" sz="1200" dirty="0">
                <a:solidFill>
                  <a:srgbClr val="FF0000"/>
                </a:solidFill>
              </a:rPr>
              <a:t>URI_CUSTOMER</a:t>
            </a:r>
            <a:r>
              <a:rPr lang="fr-FR" sz="1200" dirty="0"/>
              <a:t>, </a:t>
            </a:r>
            <a:r>
              <a:rPr lang="fr-FR" sz="1200" dirty="0">
                <a:solidFill>
                  <a:srgbClr val="FF0000"/>
                </a:solidFill>
              </a:rPr>
              <a:t>Customer[].class</a:t>
            </a:r>
            <a:r>
              <a:rPr lang="fr-FR" sz="1200" dirty="0"/>
              <a:t>);</a:t>
            </a:r>
          </a:p>
        </p:txBody>
      </p:sp>
    </p:spTree>
    <p:extLst>
      <p:ext uri="{BB962C8B-B14F-4D97-AF65-F5344CB8AC3E}">
        <p14:creationId xmlns:p14="http://schemas.microsoft.com/office/powerpoint/2010/main" val="282869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ZoneTexte 3">
            <a:extLst>
              <a:ext uri="{FF2B5EF4-FFF2-40B4-BE49-F238E27FC236}">
                <a16:creationId xmlns:a16="http://schemas.microsoft.com/office/drawing/2014/main" id="{E9DDE8EA-30F3-7600-CA7F-8D820143D786}"/>
              </a:ext>
            </a:extLst>
          </p:cNvPr>
          <p:cNvSpPr txBox="1"/>
          <p:nvPr/>
        </p:nvSpPr>
        <p:spPr>
          <a:xfrm>
            <a:off x="5968423" y="1168047"/>
            <a:ext cx="5662299" cy="4401205"/>
          </a:xfrm>
          <a:prstGeom prst="rect">
            <a:avLst/>
          </a:prstGeom>
          <a:noFill/>
          <a:ln>
            <a:solidFill>
              <a:schemeClr val="tx1"/>
            </a:solidFill>
          </a:ln>
        </p:spPr>
        <p:txBody>
          <a:bodyPr wrap="square">
            <a:spAutoFit/>
          </a:bodyPr>
          <a:lstStyle/>
          <a:p>
            <a:r>
              <a:rPr lang="fr-FR" sz="1400" dirty="0">
                <a:solidFill>
                  <a:schemeClr val="accent2"/>
                </a:solidFill>
              </a:rPr>
              <a:t>@GetMapping("/exchange/allEmployees")</a:t>
            </a:r>
          </a:p>
          <a:p>
            <a:r>
              <a:rPr lang="fr-FR" sz="1400" dirty="0"/>
              <a:t>public </a:t>
            </a:r>
            <a:r>
              <a:rPr lang="fr-FR" sz="1400" b="1" dirty="0" err="1"/>
              <a:t>ResponseEntity</a:t>
            </a:r>
            <a:r>
              <a:rPr lang="fr-FR" sz="1400" dirty="0"/>
              <a:t>&lt;?&gt; </a:t>
            </a:r>
            <a:r>
              <a:rPr lang="fr-FR" sz="1400" dirty="0" err="1"/>
              <a:t>getCustomersUsingExchange</a:t>
            </a:r>
            <a:r>
              <a:rPr lang="fr-FR" sz="1400" dirty="0"/>
              <a:t>()</a:t>
            </a:r>
          </a:p>
          <a:p>
            <a:r>
              <a:rPr lang="fr-FR" sz="1400" dirty="0"/>
              <a:t>{</a:t>
            </a:r>
          </a:p>
          <a:p>
            <a:r>
              <a:rPr lang="fr-FR" sz="1400" dirty="0"/>
              <a:t>    </a:t>
            </a:r>
            <a:r>
              <a:rPr lang="fr-FR" sz="1400" dirty="0">
                <a:solidFill>
                  <a:schemeClr val="accent6">
                    <a:lumMod val="75000"/>
                  </a:schemeClr>
                </a:solidFill>
              </a:rPr>
              <a:t>// création de  </a:t>
            </a:r>
            <a:r>
              <a:rPr lang="fr-FR" sz="1400" dirty="0" err="1">
                <a:solidFill>
                  <a:schemeClr val="accent6">
                    <a:lumMod val="75000"/>
                  </a:schemeClr>
                </a:solidFill>
              </a:rPr>
              <a:t>HttpHeaders</a:t>
            </a:r>
            <a:r>
              <a:rPr lang="fr-FR" sz="1400" dirty="0">
                <a:solidFill>
                  <a:schemeClr val="accent6">
                    <a:lumMod val="75000"/>
                  </a:schemeClr>
                </a:solidFill>
              </a:rPr>
              <a:t> pour ajouter les </a:t>
            </a:r>
            <a:r>
              <a:rPr lang="fr-FR" sz="1400" dirty="0" err="1">
                <a:solidFill>
                  <a:schemeClr val="accent6">
                    <a:lumMod val="75000"/>
                  </a:schemeClr>
                </a:solidFill>
              </a:rPr>
              <a:t>propiétés</a:t>
            </a:r>
            <a:r>
              <a:rPr lang="fr-FR" sz="1400" dirty="0">
                <a:solidFill>
                  <a:schemeClr val="accent6">
                    <a:lumMod val="75000"/>
                  </a:schemeClr>
                </a:solidFill>
              </a:rPr>
              <a:t> du client.</a:t>
            </a:r>
          </a:p>
          <a:p>
            <a:r>
              <a:rPr lang="fr-FR" sz="1400" dirty="0"/>
              <a:t>    </a:t>
            </a:r>
            <a:r>
              <a:rPr lang="fr-FR" sz="1400" dirty="0" err="1">
                <a:solidFill>
                  <a:srgbClr val="7030A0"/>
                </a:solidFill>
              </a:rPr>
              <a:t>HttpHeaders</a:t>
            </a:r>
            <a:r>
              <a:rPr lang="fr-FR" sz="1400" dirty="0"/>
              <a:t> </a:t>
            </a:r>
            <a:r>
              <a:rPr lang="fr-FR" sz="1400" dirty="0" err="1"/>
              <a:t>httpHeaders</a:t>
            </a:r>
            <a:r>
              <a:rPr lang="fr-FR" sz="1400" dirty="0"/>
              <a:t> = new </a:t>
            </a:r>
            <a:r>
              <a:rPr lang="fr-FR" sz="1400" dirty="0" err="1"/>
              <a:t>HttpHeaders</a:t>
            </a:r>
            <a:r>
              <a:rPr lang="fr-FR" sz="1400" dirty="0"/>
              <a:t>();</a:t>
            </a:r>
          </a:p>
          <a:p>
            <a:endParaRPr lang="fr-FR" sz="1400" dirty="0"/>
          </a:p>
          <a:p>
            <a:r>
              <a:rPr lang="fr-FR" sz="1400" dirty="0"/>
              <a:t>    </a:t>
            </a:r>
            <a:r>
              <a:rPr lang="fr-FR" sz="1400" dirty="0">
                <a:solidFill>
                  <a:schemeClr val="accent6">
                    <a:lumMod val="75000"/>
                  </a:schemeClr>
                </a:solidFill>
              </a:rPr>
              <a:t>// ajouter à </a:t>
            </a:r>
            <a:r>
              <a:rPr lang="fr-FR" sz="1400" dirty="0" err="1">
                <a:solidFill>
                  <a:schemeClr val="accent6">
                    <a:lumMod val="75000"/>
                  </a:schemeClr>
                </a:solidFill>
              </a:rPr>
              <a:t>Accept</a:t>
            </a:r>
            <a:r>
              <a:rPr lang="fr-FR" sz="1400" dirty="0">
                <a:solidFill>
                  <a:schemeClr val="accent6">
                    <a:lumMod val="75000"/>
                  </a:schemeClr>
                </a:solidFill>
              </a:rPr>
              <a:t>-header le type APPLICATION_JSON </a:t>
            </a:r>
          </a:p>
          <a:p>
            <a:r>
              <a:rPr lang="fr-FR" sz="1400" dirty="0" err="1"/>
              <a:t>httpHeaders.setAccept</a:t>
            </a:r>
            <a:r>
              <a:rPr lang="fr-FR" sz="1400" dirty="0"/>
              <a:t>(</a:t>
            </a:r>
            <a:r>
              <a:rPr lang="fr-FR" sz="1400" dirty="0" err="1"/>
              <a:t>Collections.singletonList</a:t>
            </a:r>
            <a:r>
              <a:rPr lang="fr-FR" sz="1400" dirty="0"/>
              <a:t>(</a:t>
            </a:r>
          </a:p>
          <a:p>
            <a:r>
              <a:rPr lang="fr-FR" sz="1400" dirty="0"/>
              <a:t>        </a:t>
            </a:r>
            <a:r>
              <a:rPr lang="fr-FR" sz="1400" dirty="0" err="1"/>
              <a:t>MediaType.APPLICATION_JSON</a:t>
            </a:r>
            <a:r>
              <a:rPr lang="fr-FR" sz="1400" dirty="0"/>
              <a:t>));</a:t>
            </a:r>
          </a:p>
          <a:p>
            <a:endParaRPr lang="fr-FR" sz="1400" dirty="0"/>
          </a:p>
          <a:p>
            <a:r>
              <a:rPr lang="fr-FR" sz="1400" dirty="0"/>
              <a:t>    </a:t>
            </a:r>
            <a:r>
              <a:rPr lang="fr-FR" sz="1400" dirty="0">
                <a:solidFill>
                  <a:schemeClr val="accent6">
                    <a:lumMod val="75000"/>
                  </a:schemeClr>
                </a:solidFill>
              </a:rPr>
              <a:t>// </a:t>
            </a:r>
            <a:r>
              <a:rPr lang="fr-FR" sz="1400" dirty="0" err="1">
                <a:solidFill>
                  <a:schemeClr val="accent6">
                    <a:lumMod val="75000"/>
                  </a:schemeClr>
                </a:solidFill>
              </a:rPr>
              <a:t>créerHttpEntity</a:t>
            </a:r>
            <a:r>
              <a:rPr lang="fr-FR" sz="1400" dirty="0">
                <a:solidFill>
                  <a:schemeClr val="accent6">
                    <a:lumMod val="75000"/>
                  </a:schemeClr>
                </a:solidFill>
              </a:rPr>
              <a:t> pour utiliser </a:t>
            </a:r>
            <a:r>
              <a:rPr lang="fr-FR" sz="1400" dirty="0" err="1">
                <a:solidFill>
                  <a:schemeClr val="accent6">
                    <a:lumMod val="75000"/>
                  </a:schemeClr>
                </a:solidFill>
              </a:rPr>
              <a:t>HttpHeaders</a:t>
            </a:r>
            <a:r>
              <a:rPr lang="fr-FR" sz="1400" dirty="0">
                <a:solidFill>
                  <a:schemeClr val="accent6">
                    <a:lumMod val="75000"/>
                  </a:schemeClr>
                </a:solidFill>
              </a:rPr>
              <a:t> à envoyer dans la requête</a:t>
            </a:r>
          </a:p>
          <a:p>
            <a:r>
              <a:rPr lang="fr-FR" sz="1400" dirty="0">
                <a:solidFill>
                  <a:schemeClr val="accent6">
                    <a:lumMod val="75000"/>
                  </a:schemeClr>
                </a:solidFill>
              </a:rPr>
              <a:t>    </a:t>
            </a:r>
            <a:r>
              <a:rPr lang="fr-FR" sz="1400" dirty="0" err="1">
                <a:solidFill>
                  <a:srgbClr val="7030A0"/>
                </a:solidFill>
              </a:rPr>
              <a:t>HttpEntity</a:t>
            </a:r>
            <a:r>
              <a:rPr lang="fr-FR" sz="1400" dirty="0">
                <a:solidFill>
                  <a:srgbClr val="7030A0"/>
                </a:solidFill>
              </a:rPr>
              <a:t>&lt;String&gt; </a:t>
            </a:r>
            <a:r>
              <a:rPr lang="fr-FR" sz="1400" dirty="0" err="1"/>
              <a:t>entity</a:t>
            </a:r>
            <a:r>
              <a:rPr lang="fr-FR" sz="1400" dirty="0"/>
              <a:t>  = new </a:t>
            </a:r>
            <a:r>
              <a:rPr lang="fr-FR" sz="1400" dirty="0" err="1"/>
              <a:t>HttpEntity</a:t>
            </a:r>
            <a:r>
              <a:rPr lang="fr-FR" sz="1400" dirty="0"/>
              <a:t>&lt;&gt;(</a:t>
            </a:r>
            <a:r>
              <a:rPr lang="fr-FR" sz="1400" dirty="0" err="1"/>
              <a:t>httpHeaders</a:t>
            </a:r>
            <a:r>
              <a:rPr lang="fr-FR" sz="1400" dirty="0"/>
              <a:t>);</a:t>
            </a:r>
          </a:p>
          <a:p>
            <a:endParaRPr lang="fr-FR" sz="1400" dirty="0"/>
          </a:p>
          <a:p>
            <a:r>
              <a:rPr lang="fr-FR" sz="1400" dirty="0"/>
              <a:t>    </a:t>
            </a:r>
            <a:r>
              <a:rPr lang="fr-FR" sz="1400" dirty="0">
                <a:solidFill>
                  <a:schemeClr val="accent6">
                    <a:lumMod val="75000"/>
                  </a:schemeClr>
                </a:solidFill>
              </a:rPr>
              <a:t>// </a:t>
            </a:r>
            <a:r>
              <a:rPr lang="fr-FR" sz="1400" dirty="0" err="1">
                <a:solidFill>
                  <a:schemeClr val="accent6">
                    <a:lumMod val="75000"/>
                  </a:schemeClr>
                </a:solidFill>
              </a:rPr>
              <a:t>tiliser</a:t>
            </a:r>
            <a:r>
              <a:rPr lang="fr-FR" sz="1400" dirty="0">
                <a:solidFill>
                  <a:schemeClr val="accent6">
                    <a:lumMod val="75000"/>
                  </a:schemeClr>
                </a:solidFill>
              </a:rPr>
              <a:t> la méthode exchange en spécifiant l’url de l’application serveur, </a:t>
            </a:r>
          </a:p>
          <a:p>
            <a:r>
              <a:rPr lang="fr-FR" sz="1400" dirty="0">
                <a:solidFill>
                  <a:schemeClr val="accent6">
                    <a:lumMod val="75000"/>
                  </a:schemeClr>
                </a:solidFill>
              </a:rPr>
              <a:t>    // la méthode GET, l’entité avec le header et le type de retour</a:t>
            </a:r>
          </a:p>
          <a:p>
            <a:r>
              <a:rPr lang="fr-FR" sz="1400" dirty="0"/>
              <a:t>    return </a:t>
            </a:r>
            <a:r>
              <a:rPr lang="fr-FR" sz="1400" dirty="0" err="1"/>
              <a:t>restTemplate.exchange</a:t>
            </a:r>
            <a:r>
              <a:rPr lang="fr-FR" sz="1400" dirty="0"/>
              <a:t>(</a:t>
            </a:r>
            <a:r>
              <a:rPr lang="fr-FR" sz="1400" dirty="0">
                <a:solidFill>
                  <a:srgbClr val="FF0000"/>
                </a:solidFill>
              </a:rPr>
              <a:t>URI_CUSTOMER</a:t>
            </a:r>
            <a:r>
              <a:rPr lang="fr-FR" sz="1400" dirty="0"/>
              <a:t>,</a:t>
            </a:r>
          </a:p>
          <a:p>
            <a:r>
              <a:rPr lang="fr-FR" sz="1400" dirty="0"/>
              <a:t>                                 </a:t>
            </a:r>
            <a:r>
              <a:rPr lang="fr-FR" sz="1400" dirty="0" err="1">
                <a:solidFill>
                  <a:srgbClr val="FF0000"/>
                </a:solidFill>
              </a:rPr>
              <a:t>HttpMethod.GET</a:t>
            </a:r>
            <a:r>
              <a:rPr lang="fr-FR" sz="1400" dirty="0"/>
              <a:t>, </a:t>
            </a:r>
          </a:p>
          <a:p>
            <a:r>
              <a:rPr lang="fr-FR" sz="1400" dirty="0"/>
              <a:t>                                  </a:t>
            </a:r>
            <a:r>
              <a:rPr lang="fr-FR" sz="1400" dirty="0" err="1">
                <a:solidFill>
                  <a:srgbClr val="FF0000"/>
                </a:solidFill>
              </a:rPr>
              <a:t>entity</a:t>
            </a:r>
            <a:r>
              <a:rPr lang="fr-FR" sz="1400" dirty="0"/>
              <a:t>,</a:t>
            </a:r>
          </a:p>
          <a:p>
            <a:r>
              <a:rPr lang="fr-FR" sz="1400" dirty="0"/>
              <a:t>                                 </a:t>
            </a:r>
            <a:r>
              <a:rPr lang="fr-FR" sz="1400" dirty="0">
                <a:solidFill>
                  <a:srgbClr val="FF0000"/>
                </a:solidFill>
              </a:rPr>
              <a:t>Customer[].class</a:t>
            </a:r>
            <a:r>
              <a:rPr lang="fr-FR" sz="1400" dirty="0"/>
              <a:t>);</a:t>
            </a:r>
          </a:p>
          <a:p>
            <a:r>
              <a:rPr lang="fr-FR" sz="1400" dirty="0"/>
              <a:t>}</a:t>
            </a:r>
          </a:p>
        </p:txBody>
      </p:sp>
      <p:sp>
        <p:nvSpPr>
          <p:cNvPr id="5" name="Titre 1">
            <a:extLst>
              <a:ext uri="{FF2B5EF4-FFF2-40B4-BE49-F238E27FC236}">
                <a16:creationId xmlns:a16="http://schemas.microsoft.com/office/drawing/2014/main" id="{DBCD4260-42F7-18BD-A6CE-4BEC63346C36}"/>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Utilisation des méthodes</a:t>
            </a:r>
          </a:p>
        </p:txBody>
      </p:sp>
      <p:sp>
        <p:nvSpPr>
          <p:cNvPr id="7" name="ZoneTexte 6">
            <a:extLst>
              <a:ext uri="{FF2B5EF4-FFF2-40B4-BE49-F238E27FC236}">
                <a16:creationId xmlns:a16="http://schemas.microsoft.com/office/drawing/2014/main" id="{C807CAA5-602E-A71B-9797-D617CCCCFCF8}"/>
              </a:ext>
            </a:extLst>
          </p:cNvPr>
          <p:cNvSpPr txBox="1"/>
          <p:nvPr/>
        </p:nvSpPr>
        <p:spPr>
          <a:xfrm>
            <a:off x="797313" y="1187875"/>
            <a:ext cx="4973604" cy="954107"/>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
            </a:pPr>
            <a:r>
              <a:rPr lang="fr-FR" sz="1400" b="1" dirty="0"/>
              <a:t>exchange</a:t>
            </a:r>
            <a:r>
              <a:rPr lang="fr-FR" sz="1400" dirty="0"/>
              <a:t> est la plus avancée et la plus utilisée pour les requêtes GET. Nous pouvons accéder à toutes les informations de la réponse, y compris le code d'état, les en-têtes et le corps de la réponse. </a:t>
            </a:r>
          </a:p>
        </p:txBody>
      </p:sp>
    </p:spTree>
    <p:extLst>
      <p:ext uri="{BB962C8B-B14F-4D97-AF65-F5344CB8AC3E}">
        <p14:creationId xmlns:p14="http://schemas.microsoft.com/office/powerpoint/2010/main" val="2506036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4CBFC0C-5B50-E2AF-B446-4828E09BFF1A}"/>
              </a:ext>
            </a:extLst>
          </p:cNvPr>
          <p:cNvSpPr>
            <a:spLocks noGrp="1"/>
          </p:cNvSpPr>
          <p:nvPr>
            <p:ph idx="1"/>
          </p:nvPr>
        </p:nvSpPr>
        <p:spPr>
          <a:xfrm>
            <a:off x="1178564" y="881795"/>
            <a:ext cx="5434109" cy="4426185"/>
          </a:xfrm>
          <a:ln>
            <a:solidFill>
              <a:schemeClr val="tx1"/>
            </a:solidFill>
          </a:ln>
        </p:spPr>
        <p:txBody>
          <a:bodyPr>
            <a:noAutofit/>
          </a:bodyPr>
          <a:lstStyle/>
          <a:p>
            <a:pPr marL="0" indent="0">
              <a:buNone/>
            </a:pPr>
            <a:r>
              <a:rPr lang="fr-FR" sz="1400" b="1" dirty="0">
                <a:solidFill>
                  <a:schemeClr val="tx2"/>
                </a:solidFill>
              </a:rPr>
              <a:t>Requête HTTP POST</a:t>
            </a:r>
          </a:p>
          <a:p>
            <a:pPr marL="0" indent="0">
              <a:lnSpc>
                <a:spcPct val="150000"/>
              </a:lnSpc>
              <a:buNone/>
            </a:pPr>
            <a:r>
              <a:rPr lang="fr-FR" sz="1400" b="0" i="0" dirty="0">
                <a:solidFill>
                  <a:srgbClr val="3C4043"/>
                </a:solidFill>
                <a:effectLst/>
              </a:rPr>
              <a:t>Il existe deux méthodes pour appeler n'importe quelle API POST à ​​l'aide de </a:t>
            </a:r>
            <a:r>
              <a:rPr lang="fr-FR" sz="1400" b="0" i="0" dirty="0" err="1">
                <a:solidFill>
                  <a:srgbClr val="3C4043"/>
                </a:solidFill>
                <a:effectLst/>
              </a:rPr>
              <a:t>RestTemplate</a:t>
            </a:r>
            <a:r>
              <a:rPr lang="fr-FR" sz="1400" b="0" i="0" dirty="0">
                <a:solidFill>
                  <a:srgbClr val="3C4043"/>
                </a:solidFill>
                <a:effectLst/>
              </a:rPr>
              <a:t>, qui sont exchange et </a:t>
            </a:r>
            <a:r>
              <a:rPr lang="fr-FR" sz="1400" b="0" i="0" dirty="0" err="1">
                <a:solidFill>
                  <a:srgbClr val="3C4043"/>
                </a:solidFill>
                <a:effectLst/>
              </a:rPr>
              <a:t>postForObject</a:t>
            </a:r>
            <a:r>
              <a:rPr lang="fr-FR" sz="1400" b="0" i="0" dirty="0">
                <a:solidFill>
                  <a:srgbClr val="3C4043"/>
                </a:solidFill>
                <a:effectLst/>
              </a:rPr>
              <a:t>. </a:t>
            </a:r>
          </a:p>
          <a:p>
            <a:pPr>
              <a:lnSpc>
                <a:spcPct val="150000"/>
              </a:lnSpc>
              <a:buFont typeface="Wingdings" panose="05000000000000000000" pitchFamily="2" charset="2"/>
              <a:buChar char="§"/>
            </a:pPr>
            <a:r>
              <a:rPr lang="fr-FR" sz="1400" b="1" i="0" dirty="0" err="1">
                <a:solidFill>
                  <a:srgbClr val="3C4043"/>
                </a:solidFill>
                <a:effectLst/>
              </a:rPr>
              <a:t>postForObject</a:t>
            </a:r>
            <a:r>
              <a:rPr lang="fr-FR" sz="1400" b="0" i="0" dirty="0">
                <a:solidFill>
                  <a:srgbClr val="3C4043"/>
                </a:solidFill>
                <a:effectLst/>
              </a:rPr>
              <a:t> : il reçoit une réponse sous forme d'objet. Il accepte principalement l'URL, l'entité de requête et le type de classe de réponse comme paramètres, ce qui en fait une option simple et directe. </a:t>
            </a:r>
          </a:p>
          <a:p>
            <a:pPr>
              <a:lnSpc>
                <a:spcPct val="150000"/>
              </a:lnSpc>
              <a:buFont typeface="Wingdings" panose="05000000000000000000" pitchFamily="2" charset="2"/>
              <a:buChar char="§"/>
            </a:pPr>
            <a:r>
              <a:rPr lang="fr-FR" sz="1400" b="1" i="0" dirty="0">
                <a:solidFill>
                  <a:srgbClr val="3C4043"/>
                </a:solidFill>
                <a:effectLst/>
              </a:rPr>
              <a:t>exchange</a:t>
            </a:r>
            <a:r>
              <a:rPr lang="fr-FR" sz="1400" b="0" i="0" dirty="0">
                <a:solidFill>
                  <a:srgbClr val="3C4043"/>
                </a:solidFill>
                <a:effectLst/>
              </a:rPr>
              <a:t> : il offre une plus grande flexibilité en permettant diverses personnalisations dans la requête et la réponse. Il accepte une méthode HTTP, une URL, une entité de requête et un type de réponse comme paramètres, ce qui le rend adapté aux cas complexes.</a:t>
            </a:r>
            <a:endParaRPr lang="fr-FR" sz="1400" dirty="0"/>
          </a:p>
        </p:txBody>
      </p:sp>
      <p:sp>
        <p:nvSpPr>
          <p:cNvPr id="4" name="Titre 1">
            <a:extLst>
              <a:ext uri="{FF2B5EF4-FFF2-40B4-BE49-F238E27FC236}">
                <a16:creationId xmlns:a16="http://schemas.microsoft.com/office/drawing/2014/main" id="{22302F40-5F09-581D-B706-6A11955ED98A}"/>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Utilisation des méthodes</a:t>
            </a:r>
          </a:p>
        </p:txBody>
      </p:sp>
      <p:sp>
        <p:nvSpPr>
          <p:cNvPr id="6" name="ZoneTexte 5">
            <a:extLst>
              <a:ext uri="{FF2B5EF4-FFF2-40B4-BE49-F238E27FC236}">
                <a16:creationId xmlns:a16="http://schemas.microsoft.com/office/drawing/2014/main" id="{CDF32525-5A53-8F92-D709-DB58E85438FF}"/>
              </a:ext>
            </a:extLst>
          </p:cNvPr>
          <p:cNvSpPr txBox="1"/>
          <p:nvPr/>
        </p:nvSpPr>
        <p:spPr>
          <a:xfrm>
            <a:off x="6703854" y="871162"/>
            <a:ext cx="5177382" cy="1938992"/>
          </a:xfrm>
          <a:prstGeom prst="rect">
            <a:avLst/>
          </a:prstGeom>
          <a:noFill/>
          <a:ln>
            <a:solidFill>
              <a:schemeClr val="tx1"/>
            </a:solidFill>
          </a:ln>
        </p:spPr>
        <p:txBody>
          <a:bodyPr wrap="square">
            <a:spAutoFit/>
          </a:bodyPr>
          <a:lstStyle/>
          <a:p>
            <a:r>
              <a:rPr lang="fr-FR" sz="1200" dirty="0">
                <a:solidFill>
                  <a:schemeClr val="accent2"/>
                </a:solidFill>
              </a:rPr>
              <a:t>@PostMapping("/postForObject/customer")</a:t>
            </a:r>
          </a:p>
          <a:p>
            <a:r>
              <a:rPr lang="fr-FR" sz="1200" dirty="0"/>
              <a:t>public </a:t>
            </a:r>
            <a:r>
              <a:rPr lang="fr-FR" sz="1200" dirty="0" err="1"/>
              <a:t>ResponseEntity</a:t>
            </a:r>
            <a:r>
              <a:rPr lang="fr-FR" sz="1200" dirty="0"/>
              <a:t>&lt;?&gt;</a:t>
            </a:r>
          </a:p>
          <a:p>
            <a:r>
              <a:rPr lang="fr-FR" sz="1200" dirty="0" err="1"/>
              <a:t>addCustomerUsingPostForObject</a:t>
            </a:r>
            <a:r>
              <a:rPr lang="fr-FR" sz="1200" dirty="0"/>
              <a:t>(@RequestBody Customer)</a:t>
            </a:r>
          </a:p>
          <a:p>
            <a:r>
              <a:rPr lang="fr-FR" sz="1200" dirty="0"/>
              <a:t>{</a:t>
            </a:r>
          </a:p>
          <a:p>
            <a:r>
              <a:rPr lang="fr-FR" sz="1200" dirty="0"/>
              <a:t>Customer </a:t>
            </a:r>
            <a:r>
              <a:rPr lang="fr-FR" sz="1200" dirty="0" err="1"/>
              <a:t>createdCustomer</a:t>
            </a:r>
            <a:r>
              <a:rPr lang="fr-FR" sz="1200" dirty="0"/>
              <a:t> = </a:t>
            </a:r>
            <a:r>
              <a:rPr lang="fr-FR" sz="1200" dirty="0" err="1"/>
              <a:t>restTemplate.postForObject</a:t>
            </a:r>
            <a:r>
              <a:rPr lang="fr-FR" sz="1200" dirty="0"/>
              <a:t>(</a:t>
            </a:r>
          </a:p>
          <a:p>
            <a:r>
              <a:rPr lang="fr-FR" sz="1200" dirty="0"/>
              <a:t>        </a:t>
            </a:r>
            <a:r>
              <a:rPr lang="fr-FR" sz="1200" dirty="0">
                <a:solidFill>
                  <a:srgbClr val="FF0000"/>
                </a:solidFill>
              </a:rPr>
              <a:t>URI_CUSTOMER</a:t>
            </a:r>
            <a:r>
              <a:rPr lang="fr-FR" sz="1200" dirty="0"/>
              <a:t>, </a:t>
            </a:r>
          </a:p>
          <a:p>
            <a:r>
              <a:rPr lang="fr-FR" sz="1200" dirty="0"/>
              <a:t>        </a:t>
            </a:r>
            <a:r>
              <a:rPr lang="fr-FR" sz="1200" dirty="0" err="1">
                <a:solidFill>
                  <a:srgbClr val="FF0000"/>
                </a:solidFill>
              </a:rPr>
              <a:t>newCustomer</a:t>
            </a:r>
            <a:r>
              <a:rPr lang="fr-FR" sz="1200" dirty="0"/>
              <a:t>, </a:t>
            </a:r>
          </a:p>
          <a:p>
            <a:r>
              <a:rPr lang="fr-FR" sz="1200" dirty="0"/>
              <a:t>        </a:t>
            </a:r>
            <a:r>
              <a:rPr lang="fr-FR" sz="1200" dirty="0" err="1">
                <a:solidFill>
                  <a:srgbClr val="FF0000"/>
                </a:solidFill>
              </a:rPr>
              <a:t>Customer.class</a:t>
            </a:r>
            <a:r>
              <a:rPr lang="fr-FR" sz="1200" dirty="0"/>
              <a:t>);</a:t>
            </a:r>
          </a:p>
          <a:p>
            <a:r>
              <a:rPr lang="en-US" sz="1200" dirty="0"/>
              <a:t> return new </a:t>
            </a:r>
            <a:r>
              <a:rPr lang="en-US" sz="1200" dirty="0" err="1"/>
              <a:t>ResponseEntity</a:t>
            </a:r>
            <a:r>
              <a:rPr lang="en-US" sz="1200" dirty="0"/>
              <a:t>(</a:t>
            </a:r>
            <a:r>
              <a:rPr lang="en-US" sz="1200" dirty="0" err="1"/>
              <a:t>createdCustomer</a:t>
            </a:r>
            <a:r>
              <a:rPr lang="en-US" sz="1200" dirty="0"/>
              <a:t>,</a:t>
            </a:r>
          </a:p>
          <a:p>
            <a:r>
              <a:rPr lang="en-US" sz="1200" dirty="0"/>
              <a:t>                              </a:t>
            </a:r>
            <a:r>
              <a:rPr lang="en-US" sz="1200" dirty="0" err="1"/>
              <a:t>HttpStatus.CREATED</a:t>
            </a:r>
            <a:r>
              <a:rPr lang="en-US" sz="1200" dirty="0"/>
              <a:t>);</a:t>
            </a:r>
            <a:endParaRPr lang="fr-FR" sz="1200" dirty="0"/>
          </a:p>
        </p:txBody>
      </p:sp>
      <p:sp>
        <p:nvSpPr>
          <p:cNvPr id="5" name="ZoneTexte 4">
            <a:extLst>
              <a:ext uri="{FF2B5EF4-FFF2-40B4-BE49-F238E27FC236}">
                <a16:creationId xmlns:a16="http://schemas.microsoft.com/office/drawing/2014/main" id="{22D1A61C-15FA-06FC-CE7C-89246A4F72AE}"/>
              </a:ext>
            </a:extLst>
          </p:cNvPr>
          <p:cNvSpPr txBox="1"/>
          <p:nvPr/>
        </p:nvSpPr>
        <p:spPr>
          <a:xfrm>
            <a:off x="6703854" y="2851368"/>
            <a:ext cx="5257774" cy="3323987"/>
          </a:xfrm>
          <a:prstGeom prst="rect">
            <a:avLst/>
          </a:prstGeom>
          <a:noFill/>
          <a:ln>
            <a:solidFill>
              <a:schemeClr val="tx1"/>
            </a:solidFill>
          </a:ln>
        </p:spPr>
        <p:txBody>
          <a:bodyPr wrap="square">
            <a:spAutoFit/>
          </a:bodyPr>
          <a:lstStyle/>
          <a:p>
            <a:r>
              <a:rPr lang="fr-FR" sz="1400" dirty="0">
                <a:solidFill>
                  <a:schemeClr val="accent2"/>
                </a:solidFill>
              </a:rPr>
              <a:t>@PostMapping("/exchange/customer")</a:t>
            </a:r>
          </a:p>
          <a:p>
            <a:r>
              <a:rPr lang="fr-FR" sz="1400" dirty="0"/>
              <a:t>public </a:t>
            </a:r>
            <a:r>
              <a:rPr lang="fr-FR" sz="1400" b="1" dirty="0" err="1"/>
              <a:t>ResponseEntity</a:t>
            </a:r>
            <a:endParaRPr lang="fr-FR" sz="1400" b="1" dirty="0"/>
          </a:p>
          <a:p>
            <a:r>
              <a:rPr lang="fr-FR" sz="1400" dirty="0" err="1"/>
              <a:t>addCustomerUsingExchange</a:t>
            </a:r>
            <a:r>
              <a:rPr lang="fr-FR" sz="1400" dirty="0"/>
              <a:t>(@RequestBody Customer </a:t>
            </a:r>
            <a:r>
              <a:rPr lang="fr-FR" sz="1400" dirty="0" err="1"/>
              <a:t>newEmployee</a:t>
            </a:r>
            <a:r>
              <a:rPr lang="fr-FR" sz="1400" dirty="0"/>
              <a:t>)</a:t>
            </a:r>
          </a:p>
          <a:p>
            <a:r>
              <a:rPr lang="fr-FR" sz="1400" dirty="0"/>
              <a:t>{</a:t>
            </a:r>
          </a:p>
          <a:p>
            <a:r>
              <a:rPr lang="fr-FR" sz="1400" dirty="0"/>
              <a:t>     </a:t>
            </a:r>
            <a:r>
              <a:rPr lang="fr-FR" sz="1400" b="1" dirty="0" err="1"/>
              <a:t>HttpHeaders</a:t>
            </a:r>
            <a:r>
              <a:rPr lang="fr-FR" sz="1400" dirty="0"/>
              <a:t> </a:t>
            </a:r>
            <a:r>
              <a:rPr lang="fr-FR" sz="1400" dirty="0" err="1"/>
              <a:t>httpHeaders</a:t>
            </a:r>
            <a:r>
              <a:rPr lang="fr-FR" sz="1400" dirty="0"/>
              <a:t> = new </a:t>
            </a:r>
            <a:r>
              <a:rPr lang="fr-FR" sz="1400" dirty="0" err="1"/>
              <a:t>HttpHeaders</a:t>
            </a:r>
            <a:r>
              <a:rPr lang="fr-FR" sz="1400" dirty="0"/>
              <a:t>();</a:t>
            </a:r>
          </a:p>
          <a:p>
            <a:r>
              <a:rPr lang="fr-FR" sz="1400" dirty="0"/>
              <a:t>      </a:t>
            </a:r>
            <a:r>
              <a:rPr lang="fr-FR" sz="1400" dirty="0" err="1"/>
              <a:t>httpHeaders.setAccept</a:t>
            </a:r>
            <a:r>
              <a:rPr lang="fr-FR" sz="1400" dirty="0"/>
              <a:t>(</a:t>
            </a:r>
            <a:r>
              <a:rPr lang="fr-FR" sz="1400" dirty="0" err="1"/>
              <a:t>Collections.singletonList</a:t>
            </a:r>
            <a:r>
              <a:rPr lang="fr-FR" sz="1400" dirty="0"/>
              <a:t>(</a:t>
            </a:r>
          </a:p>
          <a:p>
            <a:r>
              <a:rPr lang="fr-FR" sz="1400" dirty="0"/>
              <a:t>        </a:t>
            </a:r>
            <a:r>
              <a:rPr lang="fr-FR" sz="1400" dirty="0" err="1"/>
              <a:t>MediaType.APPLICATION_JSON</a:t>
            </a:r>
            <a:r>
              <a:rPr lang="fr-FR" sz="1400" dirty="0"/>
              <a:t>));</a:t>
            </a:r>
          </a:p>
          <a:p>
            <a:r>
              <a:rPr lang="fr-FR" sz="1400" dirty="0"/>
              <a:t>     </a:t>
            </a:r>
            <a:r>
              <a:rPr lang="fr-FR" sz="1400" b="1" dirty="0" err="1"/>
              <a:t>HttpEntity</a:t>
            </a:r>
            <a:r>
              <a:rPr lang="fr-FR" sz="1400" dirty="0"/>
              <a:t>&lt;Customer&gt; </a:t>
            </a:r>
            <a:r>
              <a:rPr lang="fr-FR" sz="1400" dirty="0" err="1"/>
              <a:t>entity</a:t>
            </a:r>
            <a:endParaRPr lang="fr-FR" sz="1400" dirty="0"/>
          </a:p>
          <a:p>
            <a:r>
              <a:rPr lang="fr-FR" sz="1400" dirty="0"/>
              <a:t>        = new </a:t>
            </a:r>
            <a:r>
              <a:rPr lang="fr-FR" sz="1400" dirty="0" err="1"/>
              <a:t>HttpEntity</a:t>
            </a:r>
            <a:r>
              <a:rPr lang="fr-FR" sz="1400" dirty="0"/>
              <a:t>&lt;&gt;(</a:t>
            </a:r>
            <a:r>
              <a:rPr lang="fr-FR" sz="1400" dirty="0" err="1"/>
              <a:t>newEmployee</a:t>
            </a:r>
            <a:r>
              <a:rPr lang="fr-FR" sz="1400" dirty="0"/>
              <a:t>, </a:t>
            </a:r>
            <a:r>
              <a:rPr lang="fr-FR" sz="1400" dirty="0" err="1"/>
              <a:t>httpHeaders</a:t>
            </a:r>
            <a:r>
              <a:rPr lang="fr-FR" sz="1400" dirty="0"/>
              <a:t>);</a:t>
            </a:r>
          </a:p>
          <a:p>
            <a:endParaRPr lang="fr-FR" sz="1400" dirty="0"/>
          </a:p>
          <a:p>
            <a:r>
              <a:rPr lang="fr-FR" sz="1400" dirty="0"/>
              <a:t>return </a:t>
            </a:r>
            <a:r>
              <a:rPr lang="fr-FR" sz="1400" dirty="0" err="1"/>
              <a:t>restTemplate.exchange</a:t>
            </a:r>
            <a:r>
              <a:rPr lang="fr-FR" sz="1400" dirty="0"/>
              <a:t>(URI_CUSTOMER,</a:t>
            </a:r>
          </a:p>
          <a:p>
            <a:r>
              <a:rPr lang="fr-FR" sz="1400" dirty="0"/>
              <a:t>                                 </a:t>
            </a:r>
            <a:r>
              <a:rPr lang="fr-FR" sz="1400" dirty="0" err="1"/>
              <a:t>HttpMethod.POST</a:t>
            </a:r>
            <a:r>
              <a:rPr lang="fr-FR" sz="1400" dirty="0"/>
              <a:t>, </a:t>
            </a:r>
            <a:r>
              <a:rPr lang="fr-FR" sz="1400" dirty="0" err="1"/>
              <a:t>entity</a:t>
            </a:r>
            <a:r>
              <a:rPr lang="fr-FR" sz="1400" dirty="0"/>
              <a:t>,</a:t>
            </a:r>
          </a:p>
          <a:p>
            <a:r>
              <a:rPr lang="fr-FR" sz="1400" dirty="0"/>
              <a:t>                                 </a:t>
            </a:r>
            <a:r>
              <a:rPr lang="fr-FR" sz="1400" dirty="0" err="1"/>
              <a:t>Customer.class</a:t>
            </a:r>
            <a:r>
              <a:rPr lang="fr-FR" sz="1400" dirty="0"/>
              <a:t>);</a:t>
            </a:r>
          </a:p>
          <a:p>
            <a:r>
              <a:rPr lang="fr-FR" sz="1400" dirty="0"/>
              <a:t>}</a:t>
            </a:r>
          </a:p>
        </p:txBody>
      </p:sp>
    </p:spTree>
    <p:extLst>
      <p:ext uri="{BB962C8B-B14F-4D97-AF65-F5344CB8AC3E}">
        <p14:creationId xmlns:p14="http://schemas.microsoft.com/office/powerpoint/2010/main" val="14937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EDAD6-2EA4-D729-5BE5-52C0EB2EADCF}"/>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914B66F-FF60-311A-DB5D-5F51815A5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F438FBE-6A2B-BE94-05DD-F3453B6E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 name="Rectangle 4">
            <a:extLst>
              <a:ext uri="{FF2B5EF4-FFF2-40B4-BE49-F238E27FC236}">
                <a16:creationId xmlns:a16="http://schemas.microsoft.com/office/drawing/2014/main" id="{1A1E37B7-D474-FBF8-1156-EDAD78DA0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2">
            <a:extLst>
              <a:ext uri="{FF2B5EF4-FFF2-40B4-BE49-F238E27FC236}">
                <a16:creationId xmlns:a16="http://schemas.microsoft.com/office/drawing/2014/main" id="{EA242618-567C-A0DD-7397-D65FDDD89BDF}"/>
              </a:ext>
            </a:extLst>
          </p:cNvPr>
          <p:cNvSpPr txBox="1">
            <a:spLocks/>
          </p:cNvSpPr>
          <p:nvPr/>
        </p:nvSpPr>
        <p:spPr>
          <a:xfrm>
            <a:off x="2311400" y="2554137"/>
            <a:ext cx="9017000" cy="2387918"/>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b="1" kern="1200" dirty="0">
                <a:solidFill>
                  <a:schemeClr val="tx2"/>
                </a:solidFill>
                <a:latin typeface="+mj-lt"/>
                <a:ea typeface="+mj-ea"/>
                <a:cs typeface="+mj-cs"/>
              </a:rPr>
              <a:t>TP </a:t>
            </a:r>
            <a:r>
              <a:rPr lang="en-US" sz="5800" b="1" dirty="0">
                <a:solidFill>
                  <a:schemeClr val="tx2"/>
                </a:solidFill>
              </a:rPr>
              <a:t>6.2</a:t>
            </a:r>
            <a:r>
              <a:rPr lang="en-US" sz="5800" b="1" kern="1200" dirty="0">
                <a:solidFill>
                  <a:schemeClr val="tx2"/>
                </a:solidFill>
                <a:latin typeface="+mj-lt"/>
                <a:ea typeface="+mj-ea"/>
                <a:cs typeface="+mj-cs"/>
              </a:rPr>
              <a:t>-</a:t>
            </a:r>
            <a:r>
              <a:rPr lang="en-US" sz="5800" b="1" dirty="0">
                <a:solidFill>
                  <a:schemeClr val="tx2"/>
                </a:solidFill>
              </a:rPr>
              <a:t> </a:t>
            </a:r>
            <a:r>
              <a:rPr lang="en-US" sz="5800" b="1" dirty="0" err="1">
                <a:solidFill>
                  <a:schemeClr val="tx2"/>
                </a:solidFill>
              </a:rPr>
              <a:t>RESTETEMPLATE_Frontend</a:t>
            </a:r>
            <a:r>
              <a:rPr lang="en-US" sz="5800" b="1" dirty="0">
                <a:solidFill>
                  <a:schemeClr val="tx2"/>
                </a:solidFill>
              </a:rPr>
              <a:t> - backend avec Spring Boot</a:t>
            </a:r>
          </a:p>
          <a:p>
            <a:pPr>
              <a:spcAft>
                <a:spcPts val="600"/>
              </a:spcAft>
            </a:pPr>
            <a:endParaRPr lang="en-US" sz="5200" b="1" kern="1200" dirty="0">
              <a:solidFill>
                <a:schemeClr val="tx2"/>
              </a:solidFill>
              <a:latin typeface="+mj-lt"/>
              <a:ea typeface="+mj-ea"/>
              <a:cs typeface="+mj-cs"/>
            </a:endParaRPr>
          </a:p>
          <a:p>
            <a:pPr>
              <a:spcAft>
                <a:spcPts val="600"/>
              </a:spcAft>
            </a:pPr>
            <a:r>
              <a:rPr lang="fr-MA" sz="2600" dirty="0">
                <a:hlinkClick r:id="rId2"/>
              </a:rPr>
              <a:t>https://github.com/jeouit/JEE2</a:t>
            </a:r>
            <a:endParaRPr lang="en-US" sz="2600" b="1" kern="1200" dirty="0">
              <a:solidFill>
                <a:schemeClr val="tx2"/>
              </a:solidFill>
              <a:latin typeface="+mj-lt"/>
              <a:ea typeface="+mj-ea"/>
              <a:cs typeface="+mj-cs"/>
            </a:endParaRPr>
          </a:p>
        </p:txBody>
      </p:sp>
      <p:grpSp>
        <p:nvGrpSpPr>
          <p:cNvPr id="7" name="Group 13">
            <a:extLst>
              <a:ext uri="{FF2B5EF4-FFF2-40B4-BE49-F238E27FC236}">
                <a16:creationId xmlns:a16="http://schemas.microsoft.com/office/drawing/2014/main" id="{3217BE8E-C013-D3AA-E488-AD1288FC794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9" name="Freeform: Shape 14">
              <a:extLst>
                <a:ext uri="{FF2B5EF4-FFF2-40B4-BE49-F238E27FC236}">
                  <a16:creationId xmlns:a16="http://schemas.microsoft.com/office/drawing/2014/main" id="{747130DC-222C-B154-AD30-61DD060B1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F683D96B-6B3F-9647-198D-0CA566510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6">
              <a:extLst>
                <a:ext uri="{FF2B5EF4-FFF2-40B4-BE49-F238E27FC236}">
                  <a16:creationId xmlns:a16="http://schemas.microsoft.com/office/drawing/2014/main" id="{843F66EA-D43C-CD5C-DA79-866A92EF0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7">
              <a:extLst>
                <a:ext uri="{FF2B5EF4-FFF2-40B4-BE49-F238E27FC236}">
                  <a16:creationId xmlns:a16="http://schemas.microsoft.com/office/drawing/2014/main" id="{B737F8BE-740D-AC87-CC48-2F8E30D22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19">
            <a:extLst>
              <a:ext uri="{FF2B5EF4-FFF2-40B4-BE49-F238E27FC236}">
                <a16:creationId xmlns:a16="http://schemas.microsoft.com/office/drawing/2014/main" id="{E3F44445-5C0B-DAEB-D031-F002391D08F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6" name="Freeform: Shape 20">
              <a:extLst>
                <a:ext uri="{FF2B5EF4-FFF2-40B4-BE49-F238E27FC236}">
                  <a16:creationId xmlns:a16="http://schemas.microsoft.com/office/drawing/2014/main" id="{FC76DA0A-2996-722E-5B41-5D214103B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1">
              <a:extLst>
                <a:ext uri="{FF2B5EF4-FFF2-40B4-BE49-F238E27FC236}">
                  <a16:creationId xmlns:a16="http://schemas.microsoft.com/office/drawing/2014/main" id="{474E0EB2-9066-11CC-7960-490530812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2">
              <a:extLst>
                <a:ext uri="{FF2B5EF4-FFF2-40B4-BE49-F238E27FC236}">
                  <a16:creationId xmlns:a16="http://schemas.microsoft.com/office/drawing/2014/main" id="{EF501C23-2BAC-8BD6-79F2-1B2D39014F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9" name="Freeform: Shape 23">
              <a:extLst>
                <a:ext uri="{FF2B5EF4-FFF2-40B4-BE49-F238E27FC236}">
                  <a16:creationId xmlns:a16="http://schemas.microsoft.com/office/drawing/2014/main" id="{EEB87E2B-FFC0-3A7F-D3E2-9AFACC432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314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itre 52">
            <a:extLst>
              <a:ext uri="{FF2B5EF4-FFF2-40B4-BE49-F238E27FC236}">
                <a16:creationId xmlns:a16="http://schemas.microsoft.com/office/drawing/2014/main" id="{0C5BC3C1-9D98-383B-8BD9-8909644E658A}"/>
              </a:ext>
            </a:extLst>
          </p:cNvPr>
          <p:cNvSpPr>
            <a:spLocks noGrp="1"/>
          </p:cNvSpPr>
          <p:nvPr>
            <p:ph type="title"/>
          </p:nvPr>
        </p:nvSpPr>
        <p:spPr>
          <a:xfrm>
            <a:off x="838047" y="69056"/>
            <a:ext cx="10515600" cy="865010"/>
          </a:xfrm>
        </p:spPr>
        <p:txBody>
          <a:bodyPr vert="horz" lIns="91440" tIns="45720" rIns="91440" bIns="45720" rtlCol="0" anchor="ctr">
            <a:normAutofit/>
          </a:bodyPr>
          <a:lstStyle/>
          <a:p>
            <a:r>
              <a:rPr lang="en-US" sz="3200" b="1" dirty="0">
                <a:solidFill>
                  <a:schemeClr val="tx2"/>
                </a:solidFill>
              </a:rPr>
              <a:t>Spring Cloud : Edge Micro-Services</a:t>
            </a:r>
            <a:endParaRPr lang="fr-FR" sz="3200" b="1" dirty="0">
              <a:solidFill>
                <a:schemeClr val="tx2"/>
              </a:solidFill>
            </a:endParaRPr>
          </a:p>
        </p:txBody>
      </p:sp>
      <p:pic>
        <p:nvPicPr>
          <p:cNvPr id="55" name="Image 54">
            <a:extLst>
              <a:ext uri="{FF2B5EF4-FFF2-40B4-BE49-F238E27FC236}">
                <a16:creationId xmlns:a16="http://schemas.microsoft.com/office/drawing/2014/main" id="{752B1DAB-741B-A49D-B6D8-D6AEF662EA22}"/>
              </a:ext>
            </a:extLst>
          </p:cNvPr>
          <p:cNvPicPr>
            <a:picLocks noChangeAspect="1"/>
          </p:cNvPicPr>
          <p:nvPr/>
        </p:nvPicPr>
        <p:blipFill>
          <a:blip r:embed="rId2"/>
          <a:stretch>
            <a:fillRect/>
          </a:stretch>
        </p:blipFill>
        <p:spPr>
          <a:xfrm>
            <a:off x="7458943" y="1602265"/>
            <a:ext cx="4522839" cy="4128657"/>
          </a:xfrm>
          <a:prstGeom prst="rect">
            <a:avLst/>
          </a:prstGeom>
        </p:spPr>
      </p:pic>
      <p:sp>
        <p:nvSpPr>
          <p:cNvPr id="57" name="ZoneTexte 56">
            <a:extLst>
              <a:ext uri="{FF2B5EF4-FFF2-40B4-BE49-F238E27FC236}">
                <a16:creationId xmlns:a16="http://schemas.microsoft.com/office/drawing/2014/main" id="{B5D10CB6-575C-F0FB-DA89-60A9EEEBBDF3}"/>
              </a:ext>
            </a:extLst>
          </p:cNvPr>
          <p:cNvSpPr txBox="1"/>
          <p:nvPr/>
        </p:nvSpPr>
        <p:spPr>
          <a:xfrm>
            <a:off x="608031" y="1141433"/>
            <a:ext cx="6736666" cy="4278094"/>
          </a:xfrm>
          <a:prstGeom prst="rect">
            <a:avLst/>
          </a:prstGeom>
          <a:noFill/>
        </p:spPr>
        <p:txBody>
          <a:bodyPr wrap="square">
            <a:spAutoFit/>
          </a:bodyPr>
          <a:lstStyle/>
          <a:p>
            <a:pPr algn="l"/>
            <a:endParaRPr lang="fr-FR" sz="1600" b="0" i="0" u="none" strike="noStrike" baseline="0" dirty="0">
              <a:solidFill>
                <a:srgbClr val="000000"/>
              </a:solidFill>
              <a:latin typeface="Verdana" panose="020B0604030504040204" pitchFamily="34" charset="0"/>
            </a:endParaRPr>
          </a:p>
          <a:p>
            <a:r>
              <a:rPr lang="fr-FR" sz="1600" b="0" i="0" u="none" strike="noStrike" baseline="0" dirty="0">
                <a:solidFill>
                  <a:srgbClr val="000000"/>
                </a:solidFill>
              </a:rPr>
              <a:t>Les </a:t>
            </a:r>
            <a:r>
              <a:rPr lang="fr-FR" sz="1600" b="1" i="0" u="none" strike="noStrike" baseline="0" dirty="0">
                <a:solidFill>
                  <a:schemeClr val="accent6">
                    <a:lumMod val="75000"/>
                  </a:schemeClr>
                </a:solidFill>
              </a:rPr>
              <a:t>Edge Micro-services </a:t>
            </a:r>
            <a:r>
              <a:rPr lang="fr-FR" sz="1600" b="0" i="0" u="none" strike="noStrike" baseline="0" dirty="0">
                <a:solidFill>
                  <a:srgbClr val="000000"/>
                </a:solidFill>
              </a:rPr>
              <a:t>sont des </a:t>
            </a:r>
            <a:r>
              <a:rPr lang="fr-FR" sz="1600" b="1" i="0" u="none" strike="noStrike" baseline="0" dirty="0">
                <a:solidFill>
                  <a:schemeClr val="accent6">
                    <a:lumMod val="75000"/>
                  </a:schemeClr>
                </a:solidFill>
              </a:rPr>
              <a:t>micro-services</a:t>
            </a:r>
            <a:r>
              <a:rPr lang="fr-FR" sz="1600" b="1" i="0" u="none" strike="noStrike" baseline="0" dirty="0">
                <a:solidFill>
                  <a:schemeClr val="accent2">
                    <a:lumMod val="75000"/>
                  </a:schemeClr>
                </a:solidFill>
              </a:rPr>
              <a:t> </a:t>
            </a:r>
            <a:r>
              <a:rPr lang="fr-FR" sz="1600" b="1" i="0" u="sng" strike="noStrike" baseline="0" dirty="0">
                <a:solidFill>
                  <a:schemeClr val="accent2">
                    <a:lumMod val="75000"/>
                  </a:schemeClr>
                </a:solidFill>
              </a:rPr>
              <a:t>techniques</a:t>
            </a:r>
            <a:r>
              <a:rPr lang="fr-FR" sz="1600" b="1" i="0" u="none" strike="noStrike" baseline="0" dirty="0">
                <a:solidFill>
                  <a:schemeClr val="accent2">
                    <a:lumMod val="75000"/>
                  </a:schemeClr>
                </a:solidFill>
              </a:rPr>
              <a:t> </a:t>
            </a:r>
            <a:r>
              <a:rPr lang="fr-FR" sz="1600" b="0" i="0" u="none" strike="noStrike" baseline="0" dirty="0">
                <a:solidFill>
                  <a:srgbClr val="000000"/>
                </a:solidFill>
              </a:rPr>
              <a:t>spécialisés dans l'orchestration des micro-services responsables de la logique applicative et métier.</a:t>
            </a:r>
          </a:p>
          <a:p>
            <a:pPr marL="285750" indent="-285750">
              <a:buFont typeface="Wingdings" panose="05000000000000000000" pitchFamily="2" charset="2"/>
              <a:buChar char="§"/>
            </a:pPr>
            <a:r>
              <a:rPr lang="fr-FR" sz="1600" b="0" i="0" u="none" strike="noStrike" baseline="0" dirty="0">
                <a:solidFill>
                  <a:srgbClr val="000000"/>
                </a:solidFill>
              </a:rPr>
              <a:t>Les Edge Micro-services les plus populaires sont ceux publiés et utilisés par Netflix pour sa plateforme puis par la communauté de </a:t>
            </a:r>
            <a:r>
              <a:rPr lang="fr-FR" sz="1600" b="0" i="0" u="none" strike="noStrike" baseline="0" dirty="0" err="1">
                <a:solidFill>
                  <a:srgbClr val="000000"/>
                </a:solidFill>
              </a:rPr>
              <a:t>spring</a:t>
            </a:r>
            <a:r>
              <a:rPr lang="fr-FR" sz="1600" b="0" i="0" u="none" strike="noStrike" baseline="0" dirty="0">
                <a:solidFill>
                  <a:srgbClr val="000000"/>
                </a:solidFill>
              </a:rPr>
              <a:t> cloud.</a:t>
            </a:r>
          </a:p>
          <a:p>
            <a:pPr marL="285750" indent="-285750">
              <a:buFont typeface="Wingdings" panose="05000000000000000000" pitchFamily="2" charset="2"/>
              <a:buChar char="§"/>
            </a:pPr>
            <a:r>
              <a:rPr lang="fr-FR" sz="1600" b="0" i="0" u="none" strike="noStrike" baseline="0" dirty="0">
                <a:solidFill>
                  <a:srgbClr val="000000"/>
                </a:solidFill>
              </a:rPr>
              <a:t>Ils sont en grande partie regroupés sous Spring Cloud, et disposent de fonctionnalités pour fonctionner nativement ensemble.</a:t>
            </a:r>
          </a:p>
          <a:p>
            <a:pPr marL="285750" indent="-285750">
              <a:buFont typeface="Wingdings" panose="05000000000000000000" pitchFamily="2" charset="2"/>
              <a:buChar char="§"/>
            </a:pPr>
            <a:r>
              <a:rPr lang="fr-FR" sz="1600" b="0" i="0" u="none" strike="noStrike" baseline="0" dirty="0">
                <a:solidFill>
                  <a:srgbClr val="000000"/>
                </a:solidFill>
              </a:rPr>
              <a:t>Ces Edge Micro-services répondent chacun à un problème particulier. </a:t>
            </a:r>
          </a:p>
          <a:p>
            <a:pPr marL="285750" indent="-285750">
              <a:buFont typeface="Wingdings" panose="05000000000000000000" pitchFamily="2" charset="2"/>
              <a:buChar char="§"/>
            </a:pPr>
            <a:r>
              <a:rPr lang="fr-FR" sz="1600" b="0" i="0" u="none" strike="noStrike" baseline="0" dirty="0">
                <a:solidFill>
                  <a:srgbClr val="000000"/>
                </a:solidFill>
              </a:rPr>
              <a:t>Ci-après les principaux Edge Services que nous allons détailler dans les prochains chapitres: </a:t>
            </a:r>
          </a:p>
          <a:p>
            <a:pPr marL="895350" indent="-266700">
              <a:buFont typeface="+mj-lt"/>
              <a:buAutoNum type="arabicPeriod"/>
            </a:pPr>
            <a:r>
              <a:rPr lang="fr-FR" sz="1600" b="0" i="0" u="none" strike="noStrike" baseline="0" dirty="0">
                <a:solidFill>
                  <a:srgbClr val="000000"/>
                </a:solidFill>
              </a:rPr>
              <a:t>Spring Cloud Server Config</a:t>
            </a:r>
          </a:p>
          <a:p>
            <a:pPr marL="895350" indent="-266700">
              <a:buFont typeface="+mj-lt"/>
              <a:buAutoNum type="arabicPeriod"/>
            </a:pPr>
            <a:r>
              <a:rPr lang="fr-FR" sz="1600" b="0" i="0" u="none" strike="noStrike" baseline="0" dirty="0">
                <a:solidFill>
                  <a:srgbClr val="000000"/>
                </a:solidFill>
              </a:rPr>
              <a:t>Spring </a:t>
            </a:r>
            <a:r>
              <a:rPr lang="fr-FR" sz="1600" b="0" i="0" u="none" strike="noStrike" baseline="0" dirty="0" err="1">
                <a:solidFill>
                  <a:srgbClr val="000000"/>
                </a:solidFill>
              </a:rPr>
              <a:t>Actuator</a:t>
            </a:r>
            <a:endParaRPr lang="fr-FR" sz="1600" b="0" i="0" u="none" strike="noStrike" baseline="0" dirty="0">
              <a:solidFill>
                <a:srgbClr val="000000"/>
              </a:solidFill>
            </a:endParaRPr>
          </a:p>
          <a:p>
            <a:pPr marL="895350" indent="-266700">
              <a:buFont typeface="+mj-lt"/>
              <a:buAutoNum type="arabicPeriod"/>
            </a:pPr>
            <a:r>
              <a:rPr lang="fr-FR" sz="1600" b="0" i="0" u="none" strike="noStrike" baseline="0" dirty="0">
                <a:solidFill>
                  <a:srgbClr val="000000"/>
                </a:solidFill>
              </a:rPr>
              <a:t>Eureka Service </a:t>
            </a:r>
            <a:r>
              <a:rPr lang="fr-FR" sz="1600" b="0" i="0" u="none" strike="noStrike" baseline="0" dirty="0" err="1">
                <a:solidFill>
                  <a:srgbClr val="000000"/>
                </a:solidFill>
              </a:rPr>
              <a:t>Dicovery</a:t>
            </a:r>
            <a:r>
              <a:rPr lang="fr-FR" sz="1600" b="0" i="0" u="none" strike="noStrike" baseline="0" dirty="0">
                <a:solidFill>
                  <a:srgbClr val="000000"/>
                </a:solidFill>
              </a:rPr>
              <a:t>&amp; </a:t>
            </a:r>
            <a:r>
              <a:rPr lang="fr-FR" sz="1600" b="0" i="0" u="none" strike="noStrike" baseline="0" dirty="0" err="1">
                <a:solidFill>
                  <a:srgbClr val="000000"/>
                </a:solidFill>
              </a:rPr>
              <a:t>Registry</a:t>
            </a:r>
            <a:endParaRPr lang="fr-FR" sz="1600" b="0" i="0" u="none" strike="noStrike" baseline="0" dirty="0">
              <a:solidFill>
                <a:srgbClr val="000000"/>
              </a:solidFill>
            </a:endParaRPr>
          </a:p>
          <a:p>
            <a:pPr marL="895350" indent="-266700">
              <a:buFont typeface="+mj-lt"/>
              <a:buAutoNum type="arabicPeriod"/>
            </a:pPr>
            <a:r>
              <a:rPr lang="fr-FR" sz="1600" b="0" i="0" u="none" strike="noStrike" baseline="0" dirty="0" err="1">
                <a:solidFill>
                  <a:srgbClr val="000000"/>
                </a:solidFill>
              </a:rPr>
              <a:t>ZuuLAPI</a:t>
            </a:r>
            <a:r>
              <a:rPr lang="fr-FR" sz="1600" b="0" i="0" u="none" strike="noStrike" baseline="0" dirty="0">
                <a:solidFill>
                  <a:srgbClr val="000000"/>
                </a:solidFill>
              </a:rPr>
              <a:t> Gateway ou Proxy</a:t>
            </a:r>
          </a:p>
          <a:p>
            <a:pPr marL="895350" indent="-266700">
              <a:buFont typeface="+mj-lt"/>
              <a:buAutoNum type="arabicPeriod"/>
            </a:pPr>
            <a:r>
              <a:rPr lang="fr-FR" sz="1600" b="0" i="0" u="none" strike="noStrike" baseline="0" dirty="0">
                <a:solidFill>
                  <a:srgbClr val="000000"/>
                </a:solidFill>
              </a:rPr>
              <a:t>Spring </a:t>
            </a:r>
            <a:r>
              <a:rPr lang="fr-FR" sz="1600" b="0" i="0" u="none" strike="noStrike" baseline="0" dirty="0" err="1">
                <a:solidFill>
                  <a:srgbClr val="000000"/>
                </a:solidFill>
              </a:rPr>
              <a:t>Ribbons</a:t>
            </a:r>
            <a:endParaRPr lang="fr-FR" sz="1600" b="0" i="0" u="none" strike="noStrike" baseline="0" dirty="0">
              <a:solidFill>
                <a:srgbClr val="000000"/>
              </a:solidFill>
            </a:endParaRPr>
          </a:p>
          <a:p>
            <a:pPr marL="895350" indent="-266700">
              <a:buFont typeface="+mj-lt"/>
              <a:buAutoNum type="arabicPeriod"/>
            </a:pPr>
            <a:r>
              <a:rPr lang="fr-FR" sz="1600" b="0" i="0" u="none" strike="noStrike" baseline="0" dirty="0">
                <a:solidFill>
                  <a:srgbClr val="000000"/>
                </a:solidFill>
              </a:rPr>
              <a:t>Spring </a:t>
            </a:r>
            <a:r>
              <a:rPr lang="fr-FR" sz="1600" b="0" i="0" u="none" strike="noStrike" baseline="0" dirty="0" err="1">
                <a:solidFill>
                  <a:srgbClr val="000000"/>
                </a:solidFill>
              </a:rPr>
              <a:t>ZipKin</a:t>
            </a:r>
            <a:endParaRPr lang="fr-FR" sz="1600" b="0" i="0" u="none" strike="noStrike" baseline="0" dirty="0">
              <a:solidFill>
                <a:srgbClr val="000000"/>
              </a:solidFill>
            </a:endParaRPr>
          </a:p>
        </p:txBody>
      </p:sp>
      <p:sp>
        <p:nvSpPr>
          <p:cNvPr id="2" name="Espace réservé de la date 7">
            <a:extLst>
              <a:ext uri="{FF2B5EF4-FFF2-40B4-BE49-F238E27FC236}">
                <a16:creationId xmlns:a16="http://schemas.microsoft.com/office/drawing/2014/main" id="{944D56AB-0529-7AF7-2495-659821C6B172}"/>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Tree>
    <p:extLst>
      <p:ext uri="{BB962C8B-B14F-4D97-AF65-F5344CB8AC3E}">
        <p14:creationId xmlns:p14="http://schemas.microsoft.com/office/powerpoint/2010/main" val="144729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1" name="Freeform: Shape 3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4" name="Freeform: Shape 3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re 52">
            <a:extLst>
              <a:ext uri="{FF2B5EF4-FFF2-40B4-BE49-F238E27FC236}">
                <a16:creationId xmlns:a16="http://schemas.microsoft.com/office/drawing/2014/main" id="{879F1912-9BC9-A7E1-3B28-9DD8A0B6C454}"/>
              </a:ext>
            </a:extLst>
          </p:cNvPr>
          <p:cNvSpPr txBox="1">
            <a:spLocks/>
          </p:cNvSpPr>
          <p:nvPr/>
        </p:nvSpPr>
        <p:spPr>
          <a:xfrm>
            <a:off x="2669910" y="1542402"/>
            <a:ext cx="7277279" cy="23879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600" b="0" i="0" u="none" strike="noStrike" baseline="0" dirty="0">
                <a:solidFill>
                  <a:srgbClr val="000000"/>
                </a:solidFill>
                <a:latin typeface="+mn-lt"/>
              </a:rPr>
              <a:t>EDGE MICROSERVICES : </a:t>
            </a:r>
            <a:r>
              <a:rPr lang="fr-FR" sz="3600" b="0" i="0" u="none" strike="noStrike" baseline="0" dirty="0" err="1">
                <a:solidFill>
                  <a:srgbClr val="000000"/>
                </a:solidFill>
                <a:latin typeface="+mn-lt"/>
              </a:rPr>
              <a:t>netflix</a:t>
            </a:r>
            <a:r>
              <a:rPr lang="fr-FR" sz="3600" b="0" i="0" u="none" strike="noStrike" baseline="0" dirty="0">
                <a:solidFill>
                  <a:srgbClr val="000000"/>
                </a:solidFill>
                <a:latin typeface="+mn-lt"/>
              </a:rPr>
              <a:t> hystrix</a:t>
            </a:r>
          </a:p>
          <a:p>
            <a:r>
              <a:rPr lang="fr-FR" sz="3600" dirty="0">
                <a:solidFill>
                  <a:srgbClr val="000000"/>
                </a:solidFill>
                <a:latin typeface="+mn-lt"/>
              </a:rPr>
              <a:t>Gestion de la résilience</a:t>
            </a:r>
          </a:p>
          <a:p>
            <a:endParaRPr lang="en-US" sz="8000" b="1" kern="1200" dirty="0">
              <a:solidFill>
                <a:schemeClr val="tx2"/>
              </a:solidFill>
              <a:latin typeface="+mn-lt"/>
              <a:ea typeface="+mj-ea"/>
              <a:cs typeface="+mj-cs"/>
            </a:endParaRPr>
          </a:p>
        </p:txBody>
      </p:sp>
      <p:grpSp>
        <p:nvGrpSpPr>
          <p:cNvPr id="42" name="Group 4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43" name="Freeform: Shape 4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9" name="Freeform: Shape 4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2" name="Freeform: Shape 5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age 4">
            <a:extLst>
              <a:ext uri="{FF2B5EF4-FFF2-40B4-BE49-F238E27FC236}">
                <a16:creationId xmlns:a16="http://schemas.microsoft.com/office/drawing/2014/main" id="{9987AA89-0AB6-3DCF-8B1E-CAFB845810D9}"/>
              </a:ext>
            </a:extLst>
          </p:cNvPr>
          <p:cNvPicPr>
            <a:picLocks noChangeAspect="1"/>
          </p:cNvPicPr>
          <p:nvPr/>
        </p:nvPicPr>
        <p:blipFill>
          <a:blip r:embed="rId2"/>
          <a:stretch>
            <a:fillRect/>
          </a:stretch>
        </p:blipFill>
        <p:spPr>
          <a:xfrm>
            <a:off x="2928552" y="3062689"/>
            <a:ext cx="6593538" cy="2053008"/>
          </a:xfrm>
          <a:prstGeom prst="rect">
            <a:avLst/>
          </a:prstGeom>
        </p:spPr>
      </p:pic>
    </p:spTree>
    <p:extLst>
      <p:ext uri="{BB962C8B-B14F-4D97-AF65-F5344CB8AC3E}">
        <p14:creationId xmlns:p14="http://schemas.microsoft.com/office/powerpoint/2010/main" val="1456710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D1511474-B425-7E9B-DBBB-B1720855FB04}"/>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70B62272-4A59-7D06-B654-276558040558}"/>
              </a:ext>
            </a:extLst>
          </p:cNvPr>
          <p:cNvSpPr txBox="1"/>
          <p:nvPr/>
        </p:nvSpPr>
        <p:spPr>
          <a:xfrm>
            <a:off x="838047" y="1389607"/>
            <a:ext cx="11012083" cy="4342856"/>
          </a:xfrm>
          <a:prstGeom prst="rect">
            <a:avLst/>
          </a:prstGeom>
          <a:noFill/>
        </p:spPr>
        <p:txBody>
          <a:bodyPr wrap="square">
            <a:spAutoFit/>
          </a:bodyPr>
          <a:lstStyle/>
          <a:p>
            <a:pPr>
              <a:spcBef>
                <a:spcPts val="1200"/>
              </a:spcBef>
              <a:spcAft>
                <a:spcPts val="600"/>
              </a:spcAft>
            </a:pPr>
            <a:r>
              <a:rPr lang="fr-FR" sz="1800" b="1" i="0" u="sng" strike="noStrike" baseline="0" dirty="0">
                <a:solidFill>
                  <a:srgbClr val="000000"/>
                </a:solidFill>
                <a:latin typeface="Verdana" panose="020B0604030504040204" pitchFamily="34" charset="0"/>
              </a:rPr>
              <a:t>Résilience d’un SI</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La résilience des SI désigne la capacité d’un système ou d’un réseau informatique </a:t>
            </a:r>
            <a:r>
              <a:rPr lang="fr-FR" b="1" i="0" u="none" strike="noStrike" baseline="0" dirty="0">
                <a:solidFill>
                  <a:srgbClr val="000000"/>
                </a:solidFill>
              </a:rPr>
              <a:t>à continuer de fonctionner de manière normale en cas d’incident</a:t>
            </a:r>
            <a:r>
              <a:rPr lang="fr-FR" b="0" i="0" u="none" strike="noStrike" baseline="0" dirty="0">
                <a:solidFill>
                  <a:srgbClr val="000000"/>
                </a:solidFill>
              </a:rPr>
              <a:t> (panne, sinistre, pic d’activité, cyberattaque, etc.), et/ou à </a:t>
            </a:r>
            <a:r>
              <a:rPr lang="fr-FR" b="1" i="0" u="none" strike="noStrike" baseline="0" dirty="0">
                <a:solidFill>
                  <a:srgbClr val="000000"/>
                </a:solidFill>
              </a:rPr>
              <a:t>retrouver son état de fonctionnement initial le plus rapidement possible</a:t>
            </a:r>
            <a:r>
              <a:rPr lang="fr-FR" b="0" i="0" u="none" strike="noStrike" baseline="0" dirty="0">
                <a:solidFill>
                  <a:srgbClr val="000000"/>
                </a:solidFill>
              </a:rPr>
              <a:t>, avec le minimum d’effets indésirables.</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Dans l’architecture MS, les design Pattern de résilience sont axés sur la protection d'un client de ladite ressource (un autre appel de micro-service ou une base de données) en cas de défaillance de la ressource distante. </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Le but de ces modèles est de permettre au client d'échouer rapidement (Fail-fast), de ne pas consommer de ressources, telles que les connexions de base de données et les pools de threads, et d'empêcher le problème du service distant de se propager « en amont » aux consommateurs du client.</a:t>
            </a:r>
          </a:p>
        </p:txBody>
      </p:sp>
    </p:spTree>
    <p:extLst>
      <p:ext uri="{BB962C8B-B14F-4D97-AF65-F5344CB8AC3E}">
        <p14:creationId xmlns:p14="http://schemas.microsoft.com/office/powerpoint/2010/main" val="3124445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ZoneTexte 4">
            <a:extLst>
              <a:ext uri="{FF2B5EF4-FFF2-40B4-BE49-F238E27FC236}">
                <a16:creationId xmlns:a16="http://schemas.microsoft.com/office/drawing/2014/main" id="{339D8D43-42C0-3C55-93D7-EC3249046969}"/>
              </a:ext>
            </a:extLst>
          </p:cNvPr>
          <p:cNvSpPr txBox="1"/>
          <p:nvPr/>
        </p:nvSpPr>
        <p:spPr>
          <a:xfrm>
            <a:off x="432485" y="1071363"/>
            <a:ext cx="11467071" cy="4481355"/>
          </a:xfrm>
          <a:prstGeom prst="rect">
            <a:avLst/>
          </a:prstGeom>
          <a:noFill/>
        </p:spPr>
        <p:txBody>
          <a:bodyPr wrap="square">
            <a:spAutoFit/>
          </a:bodyPr>
          <a:lstStyle/>
          <a:p>
            <a:pPr>
              <a:lnSpc>
                <a:spcPct val="150000"/>
              </a:lnSpc>
              <a:spcBef>
                <a:spcPts val="1200"/>
              </a:spcBef>
              <a:spcAft>
                <a:spcPts val="600"/>
              </a:spcAft>
            </a:pPr>
            <a:r>
              <a:rPr lang="fr-FR" b="0" i="0" u="none" strike="noStrike" baseline="0" dirty="0">
                <a:solidFill>
                  <a:srgbClr val="000000"/>
                </a:solidFill>
              </a:rPr>
              <a:t>Résilience d’un SI avec </a:t>
            </a:r>
            <a:r>
              <a:rPr lang="fr-FR" b="1" i="0" u="none" strike="noStrike" baseline="0" dirty="0">
                <a:solidFill>
                  <a:schemeClr val="accent6">
                    <a:lumMod val="75000"/>
                  </a:schemeClr>
                </a:solidFill>
              </a:rPr>
              <a:t>Hystrix</a:t>
            </a:r>
          </a:p>
          <a:p>
            <a:pPr marL="285750" indent="-285750">
              <a:lnSpc>
                <a:spcPct val="150000"/>
              </a:lnSpc>
              <a:spcBef>
                <a:spcPts val="1200"/>
              </a:spcBef>
              <a:spcAft>
                <a:spcPts val="600"/>
              </a:spcAft>
              <a:buFont typeface="Wingdings" panose="05000000000000000000" pitchFamily="2" charset="2"/>
              <a:buChar char="§"/>
            </a:pPr>
            <a:r>
              <a:rPr lang="fr-FR" b="1" dirty="0">
                <a:solidFill>
                  <a:schemeClr val="accent6">
                    <a:lumMod val="75000"/>
                  </a:schemeClr>
                </a:solidFill>
              </a:rPr>
              <a:t>Hystrix</a:t>
            </a:r>
            <a:r>
              <a:rPr lang="fr-FR" b="0" i="0" u="none" strike="noStrike" baseline="0" dirty="0">
                <a:solidFill>
                  <a:srgbClr val="000000"/>
                </a:solidFill>
              </a:rPr>
              <a:t> est un </a:t>
            </a:r>
            <a:r>
              <a:rPr lang="fr-FR" b="0" i="0" u="none" strike="noStrike" baseline="0" dirty="0" err="1">
                <a:solidFill>
                  <a:srgbClr val="000000"/>
                </a:solidFill>
              </a:rPr>
              <a:t>framework</a:t>
            </a:r>
            <a:r>
              <a:rPr lang="fr-FR" b="0" i="0" u="none" strike="noStrike" baseline="0" dirty="0">
                <a:solidFill>
                  <a:srgbClr val="000000"/>
                </a:solidFill>
              </a:rPr>
              <a:t> fourni par Netflix de gestion de la latence et de tolérance aux pannes conçue pour isoler les points d'accès aux systèmes distants, aux services et aux bibliothèques tierces, arrêter les pannes en cascade et permettre la résilience dans les systèmes distribués complexes où les pannes sont inévitables. La dernière version stable publiée est 1.5.18</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L'un des principaux avantages d'</a:t>
            </a:r>
            <a:r>
              <a:rPr lang="fr-FR" b="1" i="0" u="none" strike="noStrike" baseline="0" dirty="0">
                <a:solidFill>
                  <a:schemeClr val="accent6">
                    <a:lumMod val="75000"/>
                  </a:schemeClr>
                </a:solidFill>
              </a:rPr>
              <a:t>Hystri</a:t>
            </a:r>
            <a:r>
              <a:rPr lang="fr-FR" b="0" i="0" u="none" strike="noStrike" baseline="0" dirty="0">
                <a:solidFill>
                  <a:srgbClr val="000000"/>
                </a:solidFill>
              </a:rPr>
              <a:t>x réside dans l'ensemble de métriques qu'il collecte pour chaque </a:t>
            </a:r>
            <a:r>
              <a:rPr lang="fr-FR" b="1" i="0" u="none" strike="noStrike" baseline="0" dirty="0" err="1">
                <a:solidFill>
                  <a:schemeClr val="accent6">
                    <a:lumMod val="75000"/>
                  </a:schemeClr>
                </a:solidFill>
              </a:rPr>
              <a:t>HystrixCommand</a:t>
            </a:r>
            <a:r>
              <a:rPr lang="fr-FR" b="0" i="0" u="none" strike="noStrike" baseline="0" dirty="0">
                <a:solidFill>
                  <a:srgbClr val="000000"/>
                </a:solidFill>
              </a:rPr>
              <a:t>. Le </a:t>
            </a:r>
            <a:r>
              <a:rPr lang="fr-FR" b="1" i="0" u="none" strike="noStrike" baseline="0" dirty="0">
                <a:solidFill>
                  <a:schemeClr val="accent6">
                    <a:lumMod val="75000"/>
                  </a:schemeClr>
                </a:solidFill>
              </a:rPr>
              <a:t>tableau de bord Hystrix </a:t>
            </a:r>
            <a:r>
              <a:rPr lang="fr-FR" b="0" i="0" u="none" strike="noStrike" baseline="0" dirty="0">
                <a:solidFill>
                  <a:srgbClr val="000000"/>
                </a:solidFill>
              </a:rPr>
              <a:t>affiche l'état de santé de chaque circuit Breaker (disjoncteur) de manière efficace.</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Les 3 designs offerts par Hystrix sont : </a:t>
            </a:r>
            <a:r>
              <a:rPr lang="fr-FR" b="1" i="0" u="sng" strike="noStrike" baseline="0" dirty="0">
                <a:solidFill>
                  <a:srgbClr val="000000"/>
                </a:solidFill>
              </a:rPr>
              <a:t>Circuit Breaker</a:t>
            </a:r>
            <a:r>
              <a:rPr lang="fr-FR" b="0" i="0" u="none" strike="noStrike" baseline="0" dirty="0">
                <a:solidFill>
                  <a:srgbClr val="000000"/>
                </a:solidFill>
              </a:rPr>
              <a:t>,</a:t>
            </a:r>
            <a:r>
              <a:rPr lang="fr-FR" b="1" i="0" u="sng" strike="noStrike" baseline="0" dirty="0">
                <a:solidFill>
                  <a:srgbClr val="000000"/>
                </a:solidFill>
              </a:rPr>
              <a:t> </a:t>
            </a:r>
            <a:r>
              <a:rPr lang="fr-FR" b="1" i="0" u="sng" strike="noStrike" baseline="0" dirty="0" err="1">
                <a:solidFill>
                  <a:srgbClr val="000000"/>
                </a:solidFill>
              </a:rPr>
              <a:t>FallBackProcessing</a:t>
            </a:r>
            <a:r>
              <a:rPr lang="fr-FR" b="0" i="0" u="none" strike="noStrike" baseline="0" dirty="0">
                <a:solidFill>
                  <a:srgbClr val="000000"/>
                </a:solidFill>
              </a:rPr>
              <a:t>, </a:t>
            </a:r>
            <a:r>
              <a:rPr lang="fr-FR" b="1" i="0" u="sng" strike="noStrike" baseline="0" dirty="0" err="1">
                <a:solidFill>
                  <a:srgbClr val="000000"/>
                </a:solidFill>
              </a:rPr>
              <a:t>Bulkhead</a:t>
            </a:r>
            <a:endParaRPr lang="fr-FR" b="1" i="0" u="sng" strike="noStrike" baseline="0" dirty="0">
              <a:solidFill>
                <a:srgbClr val="000000"/>
              </a:solidFill>
            </a:endParaRPr>
          </a:p>
        </p:txBody>
      </p:sp>
      <p:sp>
        <p:nvSpPr>
          <p:cNvPr id="6" name="Titre 52">
            <a:extLst>
              <a:ext uri="{FF2B5EF4-FFF2-40B4-BE49-F238E27FC236}">
                <a16:creationId xmlns:a16="http://schemas.microsoft.com/office/drawing/2014/main" id="{AE98484E-1443-E6C8-ED3D-D39A0E15945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spTree>
    <p:extLst>
      <p:ext uri="{BB962C8B-B14F-4D97-AF65-F5344CB8AC3E}">
        <p14:creationId xmlns:p14="http://schemas.microsoft.com/office/powerpoint/2010/main" val="4010119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re 52">
            <a:extLst>
              <a:ext uri="{FF2B5EF4-FFF2-40B4-BE49-F238E27FC236}">
                <a16:creationId xmlns:a16="http://schemas.microsoft.com/office/drawing/2014/main" id="{56F031E9-8ECD-8320-A994-354466076DE7}"/>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1800" b="1" dirty="0">
                <a:solidFill>
                  <a:schemeClr val="accent6">
                    <a:lumMod val="75000"/>
                  </a:schemeClr>
                </a:solidFill>
                <a:latin typeface="Verdana" panose="020B0604030504040204" pitchFamily="34" charset="0"/>
              </a:rPr>
              <a:t>CIRCUIT</a:t>
            </a:r>
            <a:r>
              <a:rPr lang="fr-FR" sz="1400" b="0" i="0" u="none" strike="noStrike" baseline="0" dirty="0">
                <a:solidFill>
                  <a:srgbClr val="000000"/>
                </a:solidFill>
                <a:latin typeface="Verdana" panose="020B0604030504040204" pitchFamily="34" charset="0"/>
              </a:rPr>
              <a:t> </a:t>
            </a:r>
            <a:r>
              <a:rPr lang="fr-FR" sz="1800" b="1" dirty="0">
                <a:solidFill>
                  <a:schemeClr val="accent6">
                    <a:lumMod val="75000"/>
                  </a:schemeClr>
                </a:solidFill>
                <a:latin typeface="Verdana" panose="020B0604030504040204" pitchFamily="34" charset="0"/>
              </a:rPr>
              <a:t>BREAKER</a:t>
            </a:r>
            <a:endParaRPr lang="fr-FR" sz="2400" b="1" dirty="0">
              <a:solidFill>
                <a:schemeClr val="accent6">
                  <a:lumMod val="75000"/>
                </a:schemeClr>
              </a:solidFill>
              <a:latin typeface="Verdana" panose="020B0604030504040204" pitchFamily="34" charset="0"/>
            </a:endParaRPr>
          </a:p>
        </p:txBody>
      </p:sp>
      <p:pic>
        <p:nvPicPr>
          <p:cNvPr id="24" name="Image 23">
            <a:extLst>
              <a:ext uri="{FF2B5EF4-FFF2-40B4-BE49-F238E27FC236}">
                <a16:creationId xmlns:a16="http://schemas.microsoft.com/office/drawing/2014/main" id="{401A152F-52F6-8C1B-E925-B13CE6FE60B5}"/>
              </a:ext>
            </a:extLst>
          </p:cNvPr>
          <p:cNvPicPr>
            <a:picLocks noChangeAspect="1"/>
          </p:cNvPicPr>
          <p:nvPr/>
        </p:nvPicPr>
        <p:blipFill>
          <a:blip r:embed="rId2"/>
          <a:stretch>
            <a:fillRect/>
          </a:stretch>
        </p:blipFill>
        <p:spPr>
          <a:xfrm>
            <a:off x="7990960" y="934066"/>
            <a:ext cx="4019550" cy="1743075"/>
          </a:xfrm>
          <a:prstGeom prst="rect">
            <a:avLst/>
          </a:prstGeom>
        </p:spPr>
      </p:pic>
      <p:pic>
        <p:nvPicPr>
          <p:cNvPr id="26" name="Image 25">
            <a:extLst>
              <a:ext uri="{FF2B5EF4-FFF2-40B4-BE49-F238E27FC236}">
                <a16:creationId xmlns:a16="http://schemas.microsoft.com/office/drawing/2014/main" id="{30923ECF-8A17-765A-53F9-32727F74D1E5}"/>
              </a:ext>
            </a:extLst>
          </p:cNvPr>
          <p:cNvPicPr>
            <a:picLocks noChangeAspect="1"/>
          </p:cNvPicPr>
          <p:nvPr/>
        </p:nvPicPr>
        <p:blipFill>
          <a:blip r:embed="rId3"/>
          <a:stretch>
            <a:fillRect/>
          </a:stretch>
        </p:blipFill>
        <p:spPr>
          <a:xfrm>
            <a:off x="8015674" y="2693745"/>
            <a:ext cx="3895725" cy="1333500"/>
          </a:xfrm>
          <a:prstGeom prst="rect">
            <a:avLst/>
          </a:prstGeom>
        </p:spPr>
      </p:pic>
      <p:pic>
        <p:nvPicPr>
          <p:cNvPr id="28" name="Image 27">
            <a:extLst>
              <a:ext uri="{FF2B5EF4-FFF2-40B4-BE49-F238E27FC236}">
                <a16:creationId xmlns:a16="http://schemas.microsoft.com/office/drawing/2014/main" id="{49DEA501-03B6-5D1D-8301-4A4A1873B5C9}"/>
              </a:ext>
            </a:extLst>
          </p:cNvPr>
          <p:cNvPicPr>
            <a:picLocks noChangeAspect="1"/>
          </p:cNvPicPr>
          <p:nvPr/>
        </p:nvPicPr>
        <p:blipFill>
          <a:blip r:embed="rId4"/>
          <a:stretch>
            <a:fillRect/>
          </a:stretch>
        </p:blipFill>
        <p:spPr>
          <a:xfrm>
            <a:off x="7997653" y="4002295"/>
            <a:ext cx="3981450" cy="1447800"/>
          </a:xfrm>
          <a:prstGeom prst="rect">
            <a:avLst/>
          </a:prstGeom>
        </p:spPr>
      </p:pic>
      <p:pic>
        <p:nvPicPr>
          <p:cNvPr id="30" name="Image 29">
            <a:extLst>
              <a:ext uri="{FF2B5EF4-FFF2-40B4-BE49-F238E27FC236}">
                <a16:creationId xmlns:a16="http://schemas.microsoft.com/office/drawing/2014/main" id="{AEFE02C6-DC9B-18A9-E206-A6B68A1A2745}"/>
              </a:ext>
            </a:extLst>
          </p:cNvPr>
          <p:cNvPicPr>
            <a:picLocks noChangeAspect="1"/>
          </p:cNvPicPr>
          <p:nvPr/>
        </p:nvPicPr>
        <p:blipFill>
          <a:blip r:embed="rId5"/>
          <a:stretch>
            <a:fillRect/>
          </a:stretch>
        </p:blipFill>
        <p:spPr>
          <a:xfrm>
            <a:off x="8003317" y="5451971"/>
            <a:ext cx="3886200" cy="990600"/>
          </a:xfrm>
          <a:prstGeom prst="rect">
            <a:avLst/>
          </a:prstGeom>
        </p:spPr>
      </p:pic>
      <p:sp>
        <p:nvSpPr>
          <p:cNvPr id="32" name="ZoneTexte 31">
            <a:extLst>
              <a:ext uri="{FF2B5EF4-FFF2-40B4-BE49-F238E27FC236}">
                <a16:creationId xmlns:a16="http://schemas.microsoft.com/office/drawing/2014/main" id="{DF444118-5487-4DCF-5E92-942093B12559}"/>
              </a:ext>
            </a:extLst>
          </p:cNvPr>
          <p:cNvSpPr txBox="1"/>
          <p:nvPr/>
        </p:nvSpPr>
        <p:spPr>
          <a:xfrm>
            <a:off x="773394" y="1318147"/>
            <a:ext cx="6122772" cy="4666021"/>
          </a:xfrm>
          <a:prstGeom prst="rect">
            <a:avLst/>
          </a:prstGeom>
          <a:noFill/>
          <a:ln>
            <a:solidFill>
              <a:schemeClr val="tx1"/>
            </a:solidFill>
          </a:ln>
        </p:spPr>
        <p:txBody>
          <a:bodyPr wrap="square">
            <a:spAutoFit/>
          </a:bodyPr>
          <a:lstStyle/>
          <a:p>
            <a:pPr>
              <a:lnSpc>
                <a:spcPct val="150000"/>
              </a:lnSpc>
              <a:spcBef>
                <a:spcPts val="1200"/>
              </a:spcBef>
            </a:pPr>
            <a:r>
              <a:rPr lang="en-US" sz="1800" b="0" i="0" u="none" strike="noStrike" baseline="0" dirty="0">
                <a:solidFill>
                  <a:srgbClr val="000000"/>
                </a:solidFill>
              </a:rPr>
              <a:t>(1). </a:t>
            </a:r>
            <a:r>
              <a:rPr lang="en-US" sz="1800" b="1" i="0" u="sng" strike="noStrike" baseline="0" dirty="0">
                <a:solidFill>
                  <a:srgbClr val="000000"/>
                </a:solidFill>
              </a:rPr>
              <a:t>Design Circuit Breaker (</a:t>
            </a:r>
            <a:r>
              <a:rPr lang="en-US" sz="1800" b="1" i="1" u="sng" strike="noStrike" baseline="0" dirty="0" err="1">
                <a:solidFill>
                  <a:srgbClr val="000000"/>
                </a:solidFill>
              </a:rPr>
              <a:t>Disjoncteur</a:t>
            </a:r>
            <a:r>
              <a:rPr lang="en-US" sz="1800" b="1" i="0" u="sng" strike="noStrike" baseline="0" dirty="0">
                <a:solidFill>
                  <a:srgbClr val="000000"/>
                </a:solidFill>
              </a:rPr>
              <a:t>):</a:t>
            </a:r>
          </a:p>
          <a:p>
            <a:pPr marL="285750" indent="-285750">
              <a:lnSpc>
                <a:spcPct val="150000"/>
              </a:lnSpc>
              <a:spcBef>
                <a:spcPts val="1200"/>
              </a:spcBef>
              <a:buFont typeface="Wingdings" panose="05000000000000000000" pitchFamily="2" charset="2"/>
              <a:buChar char="§"/>
            </a:pPr>
            <a:r>
              <a:rPr lang="fr-FR" sz="1800" b="0" i="0" u="none" strike="noStrike" baseline="0" dirty="0">
                <a:solidFill>
                  <a:srgbClr val="000000"/>
                </a:solidFill>
              </a:rPr>
              <a:t>Lorsqu'un service à distance est appelé, le </a:t>
            </a:r>
            <a:r>
              <a:rPr lang="fr-FR" sz="1800" b="0" i="1" u="none" strike="noStrike" baseline="0" dirty="0">
                <a:solidFill>
                  <a:srgbClr val="000000"/>
                </a:solidFill>
              </a:rPr>
              <a:t>circuit breaker </a:t>
            </a:r>
            <a:r>
              <a:rPr lang="fr-FR" sz="1800" b="0" i="0" u="none" strike="noStrike" baseline="0" dirty="0">
                <a:solidFill>
                  <a:srgbClr val="000000"/>
                </a:solidFill>
              </a:rPr>
              <a:t>surveillera l'appel. </a:t>
            </a:r>
          </a:p>
          <a:p>
            <a:pPr marL="285750" indent="-285750">
              <a:lnSpc>
                <a:spcPct val="150000"/>
              </a:lnSpc>
              <a:spcBef>
                <a:spcPts val="1200"/>
              </a:spcBef>
              <a:buFont typeface="Wingdings" panose="05000000000000000000" pitchFamily="2" charset="2"/>
              <a:buChar char="§"/>
            </a:pPr>
            <a:r>
              <a:rPr lang="fr-FR" sz="1800" b="0" i="0" u="none" strike="noStrike" baseline="0" dirty="0">
                <a:solidFill>
                  <a:srgbClr val="000000"/>
                </a:solidFill>
              </a:rPr>
              <a:t>Si les appels prennent trop de temps, le </a:t>
            </a:r>
            <a:r>
              <a:rPr lang="fr-FR" sz="1800" b="0" i="1" u="none" strike="noStrike" baseline="0" dirty="0">
                <a:solidFill>
                  <a:srgbClr val="000000"/>
                </a:solidFill>
              </a:rPr>
              <a:t>circuit breaker </a:t>
            </a:r>
            <a:r>
              <a:rPr lang="fr-FR" sz="1800" b="0" i="0" u="none" strike="noStrike" baseline="0" dirty="0">
                <a:solidFill>
                  <a:srgbClr val="000000"/>
                </a:solidFill>
              </a:rPr>
              <a:t>interviendra et met fin à l'appel. </a:t>
            </a:r>
          </a:p>
          <a:p>
            <a:pPr marL="285750" indent="-285750">
              <a:lnSpc>
                <a:spcPct val="150000"/>
              </a:lnSpc>
              <a:spcBef>
                <a:spcPts val="1200"/>
              </a:spcBef>
              <a:buFont typeface="Wingdings" panose="05000000000000000000" pitchFamily="2" charset="2"/>
              <a:buChar char="§"/>
            </a:pPr>
            <a:r>
              <a:rPr lang="fr-FR" sz="1800" b="0" i="0" u="none" strike="noStrike" baseline="0" dirty="0">
                <a:solidFill>
                  <a:srgbClr val="000000"/>
                </a:solidFill>
              </a:rPr>
              <a:t>De plus, le circuit breaker surveillera tous les appels vers une ressource distante et si trop d'appels échouent, l'implémentation de la coupure de circuit apparaîtra, échouant rapidement et empêchant les futurs appels vers la ressource distante défaillante.</a:t>
            </a:r>
          </a:p>
        </p:txBody>
      </p:sp>
    </p:spTree>
    <p:extLst>
      <p:ext uri="{BB962C8B-B14F-4D97-AF65-F5344CB8AC3E}">
        <p14:creationId xmlns:p14="http://schemas.microsoft.com/office/powerpoint/2010/main" val="203916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ZoneTexte 5">
            <a:extLst>
              <a:ext uri="{FF2B5EF4-FFF2-40B4-BE49-F238E27FC236}">
                <a16:creationId xmlns:a16="http://schemas.microsoft.com/office/drawing/2014/main" id="{C689E8DA-079B-EC17-17D5-B733AA4C28C7}"/>
              </a:ext>
            </a:extLst>
          </p:cNvPr>
          <p:cNvSpPr txBox="1"/>
          <p:nvPr/>
        </p:nvSpPr>
        <p:spPr>
          <a:xfrm>
            <a:off x="828476" y="1126044"/>
            <a:ext cx="11021654" cy="5389296"/>
          </a:xfrm>
          <a:prstGeom prst="rect">
            <a:avLst/>
          </a:prstGeom>
          <a:noFill/>
        </p:spPr>
        <p:txBody>
          <a:bodyPr wrap="square">
            <a:spAutoFit/>
          </a:bodyPr>
          <a:lstStyle/>
          <a:p>
            <a:pPr algn="l"/>
            <a:endParaRPr lang="fr-FR" sz="1200" b="0" i="0" u="none" strike="noStrike" baseline="0" dirty="0">
              <a:solidFill>
                <a:srgbClr val="000000"/>
              </a:solidFill>
            </a:endParaRPr>
          </a:p>
          <a:p>
            <a:r>
              <a:rPr lang="fr-FR" sz="1800" b="1" i="0" u="none" strike="noStrike" baseline="0" dirty="0"/>
              <a:t>Design Circuit Breaker: Quels sont les états du disjoncteur ?</a:t>
            </a:r>
          </a:p>
          <a:p>
            <a:pPr>
              <a:lnSpc>
                <a:spcPct val="150000"/>
              </a:lnSpc>
              <a:spcBef>
                <a:spcPts val="600"/>
              </a:spcBef>
            </a:pPr>
            <a:r>
              <a:rPr lang="fr-FR" sz="1800" b="0" i="0" u="none" strike="noStrike" baseline="0" dirty="0"/>
              <a:t>En fonction de l'état, le disjoncteur change de comportement. Il existe trois états :</a:t>
            </a:r>
          </a:p>
          <a:p>
            <a:pPr marL="285750" indent="-285750">
              <a:lnSpc>
                <a:spcPct val="150000"/>
              </a:lnSpc>
              <a:spcBef>
                <a:spcPts val="600"/>
              </a:spcBef>
              <a:buFont typeface="Wingdings" panose="05000000000000000000" pitchFamily="2" charset="2"/>
              <a:buChar char="§"/>
            </a:pPr>
            <a:r>
              <a:rPr lang="fr-FR" sz="1800" b="1" i="0" u="none" strike="noStrike" baseline="0" dirty="0">
                <a:solidFill>
                  <a:schemeClr val="accent6">
                    <a:lumMod val="75000"/>
                  </a:schemeClr>
                </a:solidFill>
              </a:rPr>
              <a:t>CLOSED</a:t>
            </a:r>
            <a:r>
              <a:rPr lang="fr-FR" sz="1800" b="0" i="0" u="none" strike="noStrike" baseline="0" dirty="0"/>
              <a:t> : Si la demande du client est envoyée uniquement à la méthode de service réelle, elle est appelée </a:t>
            </a:r>
            <a:r>
              <a:rPr lang="fr-FR" sz="1800" b="1" i="0" u="none" strike="noStrike" baseline="0" dirty="0">
                <a:solidFill>
                  <a:schemeClr val="accent6">
                    <a:lumMod val="75000"/>
                  </a:schemeClr>
                </a:solidFill>
              </a:rPr>
              <a:t>CIRCUIT FERMÉ</a:t>
            </a:r>
            <a:r>
              <a:rPr lang="fr-FR" sz="1800" b="0" i="0" u="none" strike="noStrike" baseline="0" dirty="0"/>
              <a:t>. Par conséquent, cet état signifie que le service fonctionne correctement et fournit les fonctionnalités attendues.</a:t>
            </a:r>
          </a:p>
          <a:p>
            <a:pPr marL="285750" indent="-285750">
              <a:lnSpc>
                <a:spcPct val="150000"/>
              </a:lnSpc>
              <a:spcBef>
                <a:spcPts val="600"/>
              </a:spcBef>
              <a:buFont typeface="Wingdings" panose="05000000000000000000" pitchFamily="2" charset="2"/>
              <a:buChar char="§"/>
            </a:pPr>
            <a:r>
              <a:rPr lang="fr-FR" sz="1800" b="1" i="0" u="none" strike="noStrike" baseline="0" dirty="0">
                <a:solidFill>
                  <a:schemeClr val="accent6">
                    <a:lumMod val="75000"/>
                  </a:schemeClr>
                </a:solidFill>
              </a:rPr>
              <a:t>OPEN</a:t>
            </a:r>
            <a:r>
              <a:rPr lang="fr-FR" sz="1800" b="0" i="0" u="none" strike="noStrike" baseline="0" dirty="0"/>
              <a:t>: Si la demande du client est redirigée vers la méthode de secours, alors ce cas est un </a:t>
            </a:r>
            <a:r>
              <a:rPr lang="fr-FR" sz="1800" b="1" i="0" u="none" strike="noStrike" baseline="0" dirty="0">
                <a:solidFill>
                  <a:schemeClr val="accent6">
                    <a:lumMod val="75000"/>
                  </a:schemeClr>
                </a:solidFill>
              </a:rPr>
              <a:t>CIRCUIT OUVERT</a:t>
            </a:r>
            <a:r>
              <a:rPr lang="fr-FR" sz="1800" b="0" i="0" u="none" strike="noStrike" baseline="0" dirty="0"/>
              <a:t>. Par conséquent, cet état signifie que le service est indisponible ou défectueux et que le taux d’erreur dépasse le seuil.</a:t>
            </a:r>
          </a:p>
          <a:p>
            <a:pPr marL="285750" indent="-285750">
              <a:lnSpc>
                <a:spcPct val="150000"/>
              </a:lnSpc>
              <a:spcBef>
                <a:spcPts val="600"/>
              </a:spcBef>
              <a:buFont typeface="Wingdings" panose="05000000000000000000" pitchFamily="2" charset="2"/>
              <a:buChar char="§"/>
            </a:pPr>
            <a:r>
              <a:rPr lang="fr-FR" sz="1800" b="1" i="0" u="none" strike="noStrike" baseline="0" dirty="0">
                <a:solidFill>
                  <a:schemeClr val="accent6">
                    <a:lumMod val="75000"/>
                  </a:schemeClr>
                </a:solidFill>
              </a:rPr>
              <a:t>HALF_OPEN</a:t>
            </a:r>
            <a:r>
              <a:rPr lang="fr-FR" sz="1800" b="0" i="0" u="none" strike="noStrike" baseline="0" dirty="0"/>
              <a:t>: Une fois que l’état devient OUVERT, Le système attend un certain temps dans l’état OUVERT. Après un certain temps, l'état devient </a:t>
            </a:r>
            <a:r>
              <a:rPr lang="fr-FR" sz="1800" b="1" i="0" u="none" strike="noStrike" baseline="0" dirty="0">
                <a:solidFill>
                  <a:schemeClr val="accent6">
                    <a:lumMod val="75000"/>
                  </a:schemeClr>
                </a:solidFill>
              </a:rPr>
              <a:t>HALF_OPEN</a:t>
            </a:r>
            <a:r>
              <a:rPr lang="fr-FR" sz="1800" b="0" i="0" u="none" strike="noStrike" baseline="0" dirty="0"/>
              <a:t>. Pendant cette période, le système envoie quelques demandes au Service pour vérifier s’il obtient toujours la bonne réponse. Si le taux de défaillance est inférieur au seuil, l’état deviendra FERMÉ. Si le taux de défaillance est supérieur au seuil, alors l’état redevient OUVERT. Ce cycle se poursuit jusqu'à ce que le service devienne permanent</a:t>
            </a:r>
          </a:p>
        </p:txBody>
      </p:sp>
      <p:sp>
        <p:nvSpPr>
          <p:cNvPr id="7" name="Titre 52">
            <a:extLst>
              <a:ext uri="{FF2B5EF4-FFF2-40B4-BE49-F238E27FC236}">
                <a16:creationId xmlns:a16="http://schemas.microsoft.com/office/drawing/2014/main" id="{295B6DC4-FBC6-446C-B1B5-1DC772B5F413}"/>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1800" b="1" dirty="0">
                <a:solidFill>
                  <a:schemeClr val="accent6">
                    <a:lumMod val="75000"/>
                  </a:schemeClr>
                </a:solidFill>
                <a:latin typeface="Verdana" panose="020B0604030504040204" pitchFamily="34" charset="0"/>
              </a:rPr>
              <a:t>CIRCUIT</a:t>
            </a:r>
            <a:r>
              <a:rPr lang="fr-FR" sz="1400" b="0" i="0" u="none" strike="noStrike" baseline="0" dirty="0">
                <a:solidFill>
                  <a:srgbClr val="000000"/>
                </a:solidFill>
                <a:latin typeface="Verdana" panose="020B0604030504040204" pitchFamily="34" charset="0"/>
              </a:rPr>
              <a:t> </a:t>
            </a:r>
            <a:r>
              <a:rPr lang="fr-FR" sz="1800" b="1" dirty="0">
                <a:solidFill>
                  <a:schemeClr val="accent6">
                    <a:lumMod val="75000"/>
                  </a:schemeClr>
                </a:solidFill>
                <a:latin typeface="Verdana" panose="020B0604030504040204" pitchFamily="34" charset="0"/>
              </a:rPr>
              <a:t>BREAKER</a:t>
            </a:r>
            <a:endParaRPr lang="fr-FR" sz="2400" b="1" dirty="0">
              <a:solidFill>
                <a:schemeClr val="accent6">
                  <a:lumMod val="75000"/>
                </a:schemeClr>
              </a:solidFill>
              <a:latin typeface="Verdana" panose="020B0604030504040204" pitchFamily="34" charset="0"/>
            </a:endParaRPr>
          </a:p>
        </p:txBody>
      </p:sp>
    </p:spTree>
    <p:extLst>
      <p:ext uri="{BB962C8B-B14F-4D97-AF65-F5344CB8AC3E}">
        <p14:creationId xmlns:p14="http://schemas.microsoft.com/office/powerpoint/2010/main" val="3808979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8" name="Freeform: Shape 3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Image 5">
            <a:extLst>
              <a:ext uri="{FF2B5EF4-FFF2-40B4-BE49-F238E27FC236}">
                <a16:creationId xmlns:a16="http://schemas.microsoft.com/office/drawing/2014/main" id="{9A1BC6D2-BE7A-DB0C-F6D6-80A8F35B7502}"/>
              </a:ext>
            </a:extLst>
          </p:cNvPr>
          <p:cNvPicPr>
            <a:picLocks noChangeAspect="1"/>
          </p:cNvPicPr>
          <p:nvPr/>
        </p:nvPicPr>
        <p:blipFill>
          <a:blip r:embed="rId2"/>
          <a:stretch>
            <a:fillRect/>
          </a:stretch>
        </p:blipFill>
        <p:spPr>
          <a:xfrm>
            <a:off x="543697" y="1124464"/>
            <a:ext cx="11257005" cy="5177481"/>
          </a:xfrm>
          <a:prstGeom prst="rect">
            <a:avLst/>
          </a:prstGeom>
        </p:spPr>
      </p:pic>
      <p:sp>
        <p:nvSpPr>
          <p:cNvPr id="7" name="Titre 52">
            <a:extLst>
              <a:ext uri="{FF2B5EF4-FFF2-40B4-BE49-F238E27FC236}">
                <a16:creationId xmlns:a16="http://schemas.microsoft.com/office/drawing/2014/main" id="{9BACCC67-C7B8-8F00-7939-69753705F129}"/>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1800" b="1" dirty="0">
                <a:solidFill>
                  <a:schemeClr val="accent6">
                    <a:lumMod val="75000"/>
                  </a:schemeClr>
                </a:solidFill>
                <a:latin typeface="Verdana" panose="020B0604030504040204" pitchFamily="34" charset="0"/>
              </a:rPr>
              <a:t>CIRCUIT</a:t>
            </a:r>
            <a:r>
              <a:rPr lang="fr-FR" sz="1400" b="0" i="0" u="none" strike="noStrike" baseline="0" dirty="0">
                <a:solidFill>
                  <a:srgbClr val="000000"/>
                </a:solidFill>
                <a:latin typeface="Verdana" panose="020B0604030504040204" pitchFamily="34" charset="0"/>
              </a:rPr>
              <a:t> </a:t>
            </a:r>
            <a:r>
              <a:rPr lang="fr-FR" sz="1800" b="1" dirty="0">
                <a:solidFill>
                  <a:schemeClr val="accent6">
                    <a:lumMod val="75000"/>
                  </a:schemeClr>
                </a:solidFill>
                <a:latin typeface="Verdana" panose="020B0604030504040204" pitchFamily="34" charset="0"/>
              </a:rPr>
              <a:t>BREAKER</a:t>
            </a:r>
            <a:endParaRPr lang="fr-FR" sz="2400" b="1" dirty="0">
              <a:solidFill>
                <a:schemeClr val="accent6">
                  <a:lumMod val="75000"/>
                </a:schemeClr>
              </a:solidFill>
              <a:latin typeface="Verdana" panose="020B0604030504040204" pitchFamily="34" charset="0"/>
            </a:endParaRPr>
          </a:p>
        </p:txBody>
      </p:sp>
    </p:spTree>
    <p:extLst>
      <p:ext uri="{BB962C8B-B14F-4D97-AF65-F5344CB8AC3E}">
        <p14:creationId xmlns:p14="http://schemas.microsoft.com/office/powerpoint/2010/main" val="2594217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8" name="Freeform: Shape 3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03D4AA0F-FAAE-1DC1-2E2E-C1E843DAB31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2000" b="1" dirty="0" err="1">
                <a:solidFill>
                  <a:schemeClr val="accent6">
                    <a:lumMod val="75000"/>
                  </a:schemeClr>
                </a:solidFill>
                <a:latin typeface="Verdana" panose="020B0604030504040204" pitchFamily="34" charset="0"/>
              </a:rPr>
              <a:t>FallBackProcessing</a:t>
            </a:r>
            <a:endParaRPr lang="fr-FR" sz="2400" b="1" dirty="0">
              <a:solidFill>
                <a:schemeClr val="accent6">
                  <a:lumMod val="75000"/>
                </a:schemeClr>
              </a:solidFill>
              <a:latin typeface="Verdana" panose="020B0604030504040204" pitchFamily="34" charset="0"/>
            </a:endParaRPr>
          </a:p>
        </p:txBody>
      </p:sp>
      <p:pic>
        <p:nvPicPr>
          <p:cNvPr id="6" name="Image 5">
            <a:extLst>
              <a:ext uri="{FF2B5EF4-FFF2-40B4-BE49-F238E27FC236}">
                <a16:creationId xmlns:a16="http://schemas.microsoft.com/office/drawing/2014/main" id="{C522DE96-A3F3-79A5-46D7-7AC33A977431}"/>
              </a:ext>
            </a:extLst>
          </p:cNvPr>
          <p:cNvPicPr>
            <a:picLocks noChangeAspect="1"/>
          </p:cNvPicPr>
          <p:nvPr/>
        </p:nvPicPr>
        <p:blipFill>
          <a:blip r:embed="rId2"/>
          <a:stretch>
            <a:fillRect/>
          </a:stretch>
        </p:blipFill>
        <p:spPr>
          <a:xfrm>
            <a:off x="7698259" y="1607603"/>
            <a:ext cx="4213655" cy="4447208"/>
          </a:xfrm>
          <a:prstGeom prst="rect">
            <a:avLst/>
          </a:prstGeom>
          <a:ln>
            <a:solidFill>
              <a:schemeClr val="tx1"/>
            </a:solidFill>
          </a:ln>
        </p:spPr>
      </p:pic>
      <p:sp>
        <p:nvSpPr>
          <p:cNvPr id="9" name="ZoneTexte 8">
            <a:extLst>
              <a:ext uri="{FF2B5EF4-FFF2-40B4-BE49-F238E27FC236}">
                <a16:creationId xmlns:a16="http://schemas.microsoft.com/office/drawing/2014/main" id="{CD7120E5-B309-8C3B-E262-E1DEFC6D6C3E}"/>
              </a:ext>
            </a:extLst>
          </p:cNvPr>
          <p:cNvSpPr txBox="1"/>
          <p:nvPr/>
        </p:nvSpPr>
        <p:spPr>
          <a:xfrm>
            <a:off x="310014" y="1305341"/>
            <a:ext cx="6098058" cy="5127686"/>
          </a:xfrm>
          <a:prstGeom prst="rect">
            <a:avLst/>
          </a:prstGeom>
          <a:noFill/>
        </p:spPr>
        <p:txBody>
          <a:bodyPr wrap="square">
            <a:spAutoFit/>
          </a:bodyPr>
          <a:lstStyle/>
          <a:p>
            <a:r>
              <a:rPr lang="fr-FR" b="1" i="0" u="none" strike="noStrike" baseline="0" dirty="0">
                <a:solidFill>
                  <a:srgbClr val="000000"/>
                </a:solidFill>
              </a:rPr>
              <a:t>(2). Design </a:t>
            </a:r>
            <a:r>
              <a:rPr lang="fr-FR" b="1" i="0" u="none" strike="noStrike" baseline="0" dirty="0" err="1">
                <a:solidFill>
                  <a:srgbClr val="000000"/>
                </a:solidFill>
              </a:rPr>
              <a:t>FallBackProcessing</a:t>
            </a:r>
            <a:r>
              <a:rPr lang="fr-FR" b="1" i="0" u="none" strike="noStrike" baseline="0" dirty="0">
                <a:solidFill>
                  <a:srgbClr val="000000"/>
                </a:solidFill>
              </a:rPr>
              <a:t>:</a:t>
            </a:r>
          </a:p>
          <a:p>
            <a:pPr marL="285750" indent="-285750">
              <a:lnSpc>
                <a:spcPct val="150000"/>
              </a:lnSpc>
              <a:spcBef>
                <a:spcPts val="600"/>
              </a:spcBef>
              <a:buFont typeface="Wingdings" panose="05000000000000000000" pitchFamily="2" charset="2"/>
              <a:buChar char="§"/>
            </a:pPr>
            <a:r>
              <a:rPr lang="fr-FR" b="0" i="0" u="none" strike="noStrike" baseline="0" dirty="0">
                <a:solidFill>
                  <a:srgbClr val="000000"/>
                </a:solidFill>
              </a:rPr>
              <a:t>Avec le </a:t>
            </a:r>
            <a:r>
              <a:rPr lang="fr-FR" b="1" i="0" u="none" strike="noStrike" baseline="0" dirty="0" err="1">
                <a:solidFill>
                  <a:schemeClr val="accent6">
                    <a:lumMod val="75000"/>
                  </a:schemeClr>
                </a:solidFill>
              </a:rPr>
              <a:t>Fallbackpattern</a:t>
            </a:r>
            <a:r>
              <a:rPr lang="fr-FR" b="0" i="0" u="none" strike="noStrike" baseline="0" dirty="0">
                <a:solidFill>
                  <a:srgbClr val="000000"/>
                </a:solidFill>
              </a:rPr>
              <a:t>, lorsqu'un appel de service distant échoue, plutôt que de générer une exception, le consommateur de service exécute un code alternatif et tente d'exécuter une action par un autre moyen. </a:t>
            </a:r>
          </a:p>
          <a:p>
            <a:pPr marL="285750" indent="-285750">
              <a:lnSpc>
                <a:spcPct val="150000"/>
              </a:lnSpc>
              <a:spcBef>
                <a:spcPts val="600"/>
              </a:spcBef>
              <a:buFont typeface="Wingdings" panose="05000000000000000000" pitchFamily="2" charset="2"/>
              <a:buChar char="§"/>
            </a:pPr>
            <a:r>
              <a:rPr lang="fr-FR" b="0" i="0" u="none" strike="noStrike" baseline="0" dirty="0">
                <a:solidFill>
                  <a:srgbClr val="000000"/>
                </a:solidFill>
              </a:rPr>
              <a:t>Cela implique généralement la recherche de données provenant d'une autre source de données ou la mise en file d'attente de la demande de l'utilisateur en vue d'un traitement ultérieur. </a:t>
            </a:r>
          </a:p>
          <a:p>
            <a:pPr marL="285750" indent="-285750">
              <a:lnSpc>
                <a:spcPct val="150000"/>
              </a:lnSpc>
              <a:spcBef>
                <a:spcPts val="600"/>
              </a:spcBef>
              <a:buFont typeface="Wingdings" panose="05000000000000000000" pitchFamily="2" charset="2"/>
              <a:buChar char="§"/>
            </a:pPr>
            <a:r>
              <a:rPr lang="fr-FR" b="0" i="0" u="none" strike="noStrike" baseline="0" dirty="0">
                <a:solidFill>
                  <a:srgbClr val="000000"/>
                </a:solidFill>
              </a:rPr>
              <a:t>L'appel de l'utilisateur ne fera pas l'objet d'une exception signalant un problème, mais il se peut qu'il soit averti que sa demande devra être satisfaite à une date ultérieure.</a:t>
            </a:r>
          </a:p>
        </p:txBody>
      </p:sp>
    </p:spTree>
    <p:extLst>
      <p:ext uri="{BB962C8B-B14F-4D97-AF65-F5344CB8AC3E}">
        <p14:creationId xmlns:p14="http://schemas.microsoft.com/office/powerpoint/2010/main" val="2008368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27"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2"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3061E603-E04E-C53D-BEFD-A3DD1E97F08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2000" b="1" dirty="0" err="1">
                <a:solidFill>
                  <a:schemeClr val="accent6">
                    <a:lumMod val="75000"/>
                  </a:schemeClr>
                </a:solidFill>
                <a:latin typeface="Verdana" panose="020B0604030504040204" pitchFamily="34" charset="0"/>
              </a:rPr>
              <a:t>Bulkheadest</a:t>
            </a:r>
            <a:endParaRPr lang="fr-FR" sz="2400" b="1" dirty="0">
              <a:solidFill>
                <a:schemeClr val="accent6">
                  <a:lumMod val="75000"/>
                </a:schemeClr>
              </a:solidFill>
              <a:latin typeface="Verdana" panose="020B0604030504040204" pitchFamily="34" charset="0"/>
            </a:endParaRPr>
          </a:p>
        </p:txBody>
      </p:sp>
      <p:sp>
        <p:nvSpPr>
          <p:cNvPr id="6" name="ZoneTexte 5">
            <a:extLst>
              <a:ext uri="{FF2B5EF4-FFF2-40B4-BE49-F238E27FC236}">
                <a16:creationId xmlns:a16="http://schemas.microsoft.com/office/drawing/2014/main" id="{20274A41-3C33-D4C5-A700-C0D091CE5983}"/>
              </a:ext>
            </a:extLst>
          </p:cNvPr>
          <p:cNvSpPr txBox="1"/>
          <p:nvPr/>
        </p:nvSpPr>
        <p:spPr>
          <a:xfrm>
            <a:off x="541901" y="1351508"/>
            <a:ext cx="11158523" cy="4650632"/>
          </a:xfrm>
          <a:prstGeom prst="rect">
            <a:avLst/>
          </a:prstGeom>
          <a:noFill/>
        </p:spPr>
        <p:txBody>
          <a:bodyPr wrap="square">
            <a:spAutoFit/>
          </a:bodyPr>
          <a:lstStyle/>
          <a:p>
            <a:pPr algn="l"/>
            <a:endParaRPr lang="fr-FR" b="0" i="0" u="none" strike="noStrike" baseline="0" dirty="0">
              <a:solidFill>
                <a:srgbClr val="000000"/>
              </a:solidFill>
            </a:endParaRPr>
          </a:p>
          <a:p>
            <a:r>
              <a:rPr lang="fr-FR" b="1" i="0" u="none" strike="noStrike" baseline="0" dirty="0"/>
              <a:t>Design </a:t>
            </a:r>
            <a:r>
              <a:rPr lang="fr-FR" b="1" i="0" u="none" strike="noStrike" baseline="0" dirty="0" err="1"/>
              <a:t>Bulkhead«Cloison</a:t>
            </a:r>
            <a:r>
              <a:rPr lang="fr-FR" b="1" i="0" u="none" strike="noStrike" baseline="0" dirty="0"/>
              <a:t>»:</a:t>
            </a:r>
          </a:p>
          <a:p>
            <a:pPr marL="285750" indent="-285750">
              <a:lnSpc>
                <a:spcPct val="150000"/>
              </a:lnSpc>
              <a:spcBef>
                <a:spcPts val="600"/>
              </a:spcBef>
              <a:buFont typeface="Wingdings" panose="05000000000000000000" pitchFamily="2" charset="2"/>
              <a:buChar char="§"/>
            </a:pPr>
            <a:r>
              <a:rPr lang="fr-FR" b="0" i="0" u="none" strike="noStrike" baseline="0" dirty="0"/>
              <a:t>l'objectif du design </a:t>
            </a:r>
            <a:r>
              <a:rPr lang="fr-FR" b="1" i="0" u="none" strike="noStrike" baseline="0" dirty="0" err="1">
                <a:solidFill>
                  <a:schemeClr val="accent6">
                    <a:lumMod val="75000"/>
                  </a:schemeClr>
                </a:solidFill>
              </a:rPr>
              <a:t>Bulkheadest</a:t>
            </a:r>
            <a:r>
              <a:rPr lang="fr-FR" b="0" i="0" u="none" strike="noStrike" baseline="0" dirty="0"/>
              <a:t> d'éviter les défauts dans une partie du système et de mettre hors service l'ensemble du système. Le terme vient des navires où un navire est divisé en compartiments étanches séparés pour éviter qu'une seule brèche dans la coque n'inonde le navire entier; cela n'inondera qu'une seule cloison.</a:t>
            </a:r>
          </a:p>
          <a:p>
            <a:pPr marL="285750" indent="-285750">
              <a:lnSpc>
                <a:spcPct val="150000"/>
              </a:lnSpc>
              <a:spcBef>
                <a:spcPts val="600"/>
              </a:spcBef>
              <a:buFont typeface="Wingdings" panose="05000000000000000000" pitchFamily="2" charset="2"/>
              <a:buChar char="§"/>
            </a:pPr>
            <a:r>
              <a:rPr lang="fr-FR" b="0" i="0" u="none" strike="noStrike" baseline="0" dirty="0"/>
              <a:t>En utilisant le </a:t>
            </a:r>
            <a:r>
              <a:rPr lang="fr-FR" b="1" i="0" u="none" strike="noStrike" baseline="0" dirty="0" err="1">
                <a:solidFill>
                  <a:schemeClr val="accent6">
                    <a:lumMod val="75000"/>
                  </a:schemeClr>
                </a:solidFill>
              </a:rPr>
              <a:t>Bulkhead</a:t>
            </a:r>
            <a:r>
              <a:rPr lang="fr-FR" b="0" i="0" u="none" strike="noStrike" baseline="0" dirty="0">
                <a:solidFill>
                  <a:schemeClr val="accent6">
                    <a:lumMod val="75000"/>
                  </a:schemeClr>
                </a:solidFill>
              </a:rPr>
              <a:t> </a:t>
            </a:r>
            <a:r>
              <a:rPr lang="fr-FR" b="1" dirty="0">
                <a:solidFill>
                  <a:schemeClr val="accent6">
                    <a:lumMod val="75000"/>
                  </a:schemeClr>
                </a:solidFill>
              </a:rPr>
              <a:t>pattern</a:t>
            </a:r>
            <a:r>
              <a:rPr lang="fr-FR" b="0" i="0" u="none" strike="noStrike" baseline="0" dirty="0"/>
              <a:t>, On peut grouper les appels de ressources distantes dans leurs propres pools de threads et réduire le risque qu'un problème lié à une lenteur sur un appel de ressource distante entraîne la destruction de toute l'application. Les pools de threads agissent comme des cloisons pour le service. </a:t>
            </a:r>
          </a:p>
          <a:p>
            <a:pPr marL="285750" indent="-285750">
              <a:lnSpc>
                <a:spcPct val="150000"/>
              </a:lnSpc>
              <a:spcBef>
                <a:spcPts val="600"/>
              </a:spcBef>
              <a:buFont typeface="Wingdings" panose="05000000000000000000" pitchFamily="2" charset="2"/>
              <a:buChar char="§"/>
            </a:pPr>
            <a:r>
              <a:rPr lang="fr-FR" b="0" i="0" u="none" strike="noStrike" baseline="0" dirty="0"/>
              <a:t>Chaque ressource distante est séparée et assignée au pool de threads. Si un service répond lentement, le pool d'unités d'exécution pour ce type d'appel de service devient saturé et arrête le traitement des demandes. </a:t>
            </a:r>
          </a:p>
          <a:p>
            <a:pPr marL="285750" indent="-285750">
              <a:lnSpc>
                <a:spcPct val="150000"/>
              </a:lnSpc>
              <a:spcBef>
                <a:spcPts val="600"/>
              </a:spcBef>
              <a:buFont typeface="Wingdings" panose="05000000000000000000" pitchFamily="2" charset="2"/>
              <a:buChar char="§"/>
            </a:pPr>
            <a:r>
              <a:rPr lang="fr-FR" b="0" i="0" u="none" strike="noStrike" baseline="0" dirty="0"/>
              <a:t>Les appels à d'autres services ne deviennent pas saturés, car ils sont attribués à d'autres pools de threads.</a:t>
            </a:r>
          </a:p>
        </p:txBody>
      </p:sp>
    </p:spTree>
    <p:extLst>
      <p:ext uri="{BB962C8B-B14F-4D97-AF65-F5344CB8AC3E}">
        <p14:creationId xmlns:p14="http://schemas.microsoft.com/office/powerpoint/2010/main" val="4020251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336E6A43-D25C-5636-8FD6-28A81D6F1C3B}"/>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F83AE807-13B1-1531-7C05-534F12BBD2C9}"/>
              </a:ext>
            </a:extLst>
          </p:cNvPr>
          <p:cNvSpPr txBox="1"/>
          <p:nvPr/>
        </p:nvSpPr>
        <p:spPr>
          <a:xfrm>
            <a:off x="729049" y="1003622"/>
            <a:ext cx="10928120" cy="5955989"/>
          </a:xfrm>
          <a:prstGeom prst="rect">
            <a:avLst/>
          </a:prstGeom>
          <a:noFill/>
        </p:spPr>
        <p:txBody>
          <a:bodyPr wrap="square">
            <a:spAutoFit/>
          </a:bodyPr>
          <a:lstStyle/>
          <a:p>
            <a:pPr algn="l"/>
            <a:endParaRPr lang="fr-FR" sz="1400" b="0" i="0" u="none" strike="noStrike" baseline="0" dirty="0">
              <a:solidFill>
                <a:srgbClr val="000000"/>
              </a:solidFill>
              <a:latin typeface="Verdana" panose="020B0604030504040204" pitchFamily="34" charset="0"/>
            </a:endParaRPr>
          </a:p>
          <a:p>
            <a:r>
              <a:rPr lang="fr-FR" sz="1600" b="0" i="0" u="none" strike="noStrike" baseline="0" dirty="0">
                <a:solidFill>
                  <a:srgbClr val="000000"/>
                </a:solidFill>
                <a:latin typeface="Verdana" panose="020B0604030504040204" pitchFamily="34" charset="0"/>
              </a:rPr>
              <a:t>La configuration du starter </a:t>
            </a:r>
            <a:r>
              <a:rPr lang="fr-FR" sz="1600" b="1" i="0" u="none" strike="noStrike" baseline="0" dirty="0">
                <a:solidFill>
                  <a:schemeClr val="accent6">
                    <a:lumMod val="75000"/>
                  </a:schemeClr>
                </a:solidFill>
                <a:latin typeface="Verdana" panose="020B0604030504040204" pitchFamily="34" charset="0"/>
              </a:rPr>
              <a:t>Hystrix</a:t>
            </a:r>
            <a:r>
              <a:rPr lang="fr-FR" sz="1600" b="0" i="0" u="none" strike="noStrike" baseline="0" dirty="0">
                <a:solidFill>
                  <a:srgbClr val="000000"/>
                </a:solidFill>
                <a:latin typeface="Verdana" panose="020B0604030504040204" pitchFamily="34" charset="0"/>
              </a:rPr>
              <a:t> dans pom.xml </a:t>
            </a:r>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r>
              <a:rPr lang="fr-FR" sz="1600" b="0" i="0" u="none" strike="noStrike" baseline="0" dirty="0">
                <a:solidFill>
                  <a:srgbClr val="000000"/>
                </a:solidFill>
                <a:latin typeface="Verdana" panose="020B0604030504040204" pitchFamily="34" charset="0"/>
              </a:rPr>
              <a:t>La configuration du tableau de bord </a:t>
            </a:r>
            <a:r>
              <a:rPr lang="fr-FR" sz="1600" b="0" i="0" u="none" strike="noStrike" baseline="0" dirty="0" err="1">
                <a:solidFill>
                  <a:srgbClr val="000000"/>
                </a:solidFill>
                <a:latin typeface="Verdana" panose="020B0604030504040204" pitchFamily="34" charset="0"/>
              </a:rPr>
              <a:t>hetrix</a:t>
            </a:r>
            <a:r>
              <a:rPr lang="fr-FR" sz="1600" b="0" i="0" u="none" strike="noStrike" baseline="0" dirty="0">
                <a:solidFill>
                  <a:srgbClr val="000000"/>
                </a:solidFill>
                <a:latin typeface="Verdana" panose="020B0604030504040204" pitchFamily="34" charset="0"/>
              </a:rPr>
              <a:t> dans </a:t>
            </a:r>
            <a:r>
              <a:rPr lang="fr-FR" sz="1600" b="0" i="0" u="none" strike="noStrike" baseline="0" dirty="0" err="1">
                <a:solidFill>
                  <a:srgbClr val="000000"/>
                </a:solidFill>
                <a:latin typeface="Verdana" panose="020B0604030504040204" pitchFamily="34" charset="0"/>
              </a:rPr>
              <a:t>application.properties</a:t>
            </a:r>
            <a:endParaRPr lang="fr-FR" sz="1600" b="0" i="0" u="none" strike="noStrike" baseline="0" dirty="0">
              <a:solidFill>
                <a:srgbClr val="000000"/>
              </a:solidFill>
              <a:latin typeface="Verdana" panose="020B0604030504040204" pitchFamily="34" charset="0"/>
            </a:endParaRPr>
          </a:p>
          <a:p>
            <a:pPr>
              <a:lnSpc>
                <a:spcPct val="115000"/>
              </a:lnSpc>
              <a:spcAft>
                <a:spcPts val="1000"/>
              </a:spcAft>
            </a:pPr>
            <a:r>
              <a:rPr lang="fr-FR" sz="1800" dirty="0">
                <a:solidFill>
                  <a:srgbClr val="3F7F5F"/>
                </a:solidFill>
                <a:effectLst/>
                <a:latin typeface="Consolas" panose="020B0609020204030204" pitchFamily="49" charset="0"/>
                <a:ea typeface="Calibri" panose="020F0502020204030204" pitchFamily="34" charset="0"/>
                <a:cs typeface="Consolas" panose="020B0609020204030204" pitchFamily="49" charset="0"/>
              </a:rPr>
              <a:t># Hystrix </a:t>
            </a:r>
            <a:r>
              <a:rPr lang="fr-FR" sz="1800" dirty="0" err="1">
                <a:solidFill>
                  <a:srgbClr val="3F7F5F"/>
                </a:solidFill>
                <a:effectLst/>
                <a:latin typeface="Consolas" panose="020B0609020204030204" pitchFamily="49" charset="0"/>
                <a:ea typeface="Calibri" panose="020F0502020204030204" pitchFamily="34" charset="0"/>
                <a:cs typeface="Consolas" panose="020B0609020204030204" pitchFamily="49" charset="0"/>
              </a:rPr>
              <a:t>dashboard</a:t>
            </a:r>
            <a:r>
              <a:rPr lang="fr-FR" sz="1800" dirty="0">
                <a:solidFill>
                  <a:srgbClr val="3F7F5F"/>
                </a:solidFill>
                <a:effectLst/>
                <a:latin typeface="Consolas" panose="020B0609020204030204" pitchFamily="49" charset="0"/>
                <a:ea typeface="Calibri" panose="020F0502020204030204" pitchFamily="34" charset="0"/>
                <a:cs typeface="Consolas" panose="020B0609020204030204" pitchFamily="49" charset="0"/>
              </a:rPr>
              <a:t> management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err="1">
                <a:solidFill>
                  <a:srgbClr val="000000"/>
                </a:solidFill>
                <a:effectLst/>
                <a:highlight>
                  <a:srgbClr val="00FF00"/>
                </a:highlight>
                <a:latin typeface="Consolas" panose="020B0609020204030204" pitchFamily="49" charset="0"/>
                <a:ea typeface="Calibri" panose="020F0502020204030204" pitchFamily="34" charset="0"/>
                <a:cs typeface="Consolas" panose="020B0609020204030204" pitchFamily="49" charset="0"/>
              </a:rPr>
              <a:t>management.endpoints.web.exposure.include</a:t>
            </a:r>
            <a:r>
              <a:rPr lang="en-US" sz="1800" dirty="0">
                <a:solidFill>
                  <a:srgbClr val="000000"/>
                </a:solidFill>
                <a:effectLst/>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A00FF"/>
                </a:solidFill>
                <a:effectLst/>
                <a:highlight>
                  <a:srgbClr val="00FF00"/>
                </a:highlight>
                <a:latin typeface="Consolas" panose="020B0609020204030204" pitchFamily="49" charset="0"/>
                <a:ea typeface="Calibri" panose="020F0502020204030204" pitchFamily="34" charset="0"/>
                <a:cs typeface="Consolas" panose="020B0609020204030204" pitchFamily="49" charset="0"/>
              </a:rPr>
              <a:t>hystrix.stream</a:t>
            </a:r>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r>
              <a:rPr lang="fr-FR" sz="1600" b="0" i="0" u="none" strike="noStrike" baseline="0" dirty="0">
                <a:solidFill>
                  <a:srgbClr val="000000"/>
                </a:solidFill>
                <a:latin typeface="Verdana" panose="020B0604030504040204" pitchFamily="34" charset="0"/>
              </a:rPr>
              <a:t>L’activation de Hystrix au niveau du Controller des </a:t>
            </a:r>
            <a:r>
              <a:rPr lang="fr-FR" sz="1600" dirty="0">
                <a:solidFill>
                  <a:srgbClr val="000000"/>
                </a:solidFill>
                <a:latin typeface="Verdana" panose="020B0604030504040204" pitchFamily="34" charset="0"/>
              </a:rPr>
              <a:t>micro-services (exemple </a:t>
            </a:r>
            <a:r>
              <a:rPr lang="fr-FR" sz="1600" b="0" i="0" u="none" strike="noStrike" baseline="0" dirty="0" err="1">
                <a:solidFill>
                  <a:schemeClr val="accent1">
                    <a:lumMod val="75000"/>
                  </a:schemeClr>
                </a:solidFill>
                <a:latin typeface="Consolas" panose="020B0609020204030204" pitchFamily="49" charset="0"/>
              </a:rPr>
              <a:t>EmployeeController</a:t>
            </a:r>
            <a:r>
              <a:rPr lang="fr-FR" sz="1600" b="0" i="0" u="none" strike="noStrike" baseline="0" dirty="0">
                <a:solidFill>
                  <a:schemeClr val="accent1">
                    <a:lumMod val="75000"/>
                  </a:schemeClr>
                </a:solidFill>
                <a:latin typeface="Consolas" panose="020B0609020204030204" pitchFamily="49" charset="0"/>
              </a:rPr>
              <a:t>)</a:t>
            </a:r>
            <a:r>
              <a:rPr lang="fr-FR" sz="1600" b="0" i="0" u="none" strike="noStrike" baseline="0" dirty="0">
                <a:solidFill>
                  <a:srgbClr val="000000"/>
                </a:solidFill>
                <a:latin typeface="Consolas" panose="020B0609020204030204" pitchFamily="49" charset="0"/>
              </a:rPr>
              <a:t> </a:t>
            </a:r>
            <a:r>
              <a:rPr lang="fr-FR" sz="1600" b="0" i="0" u="none" strike="noStrike" baseline="0" dirty="0">
                <a:solidFill>
                  <a:srgbClr val="000000"/>
                </a:solidFill>
                <a:latin typeface="Verdana" panose="020B0604030504040204" pitchFamily="34" charset="0"/>
              </a:rPr>
              <a:t>avec les annotations et propriétés ci-dessous:</a:t>
            </a:r>
          </a:p>
          <a:p>
            <a:endParaRPr lang="fr-FR" sz="1600" b="0" i="0" u="none" strike="noStrike" baseline="0" dirty="0">
              <a:solidFill>
                <a:srgbClr val="000000"/>
              </a:solidFill>
              <a:latin typeface="Verdana" panose="020B0604030504040204" pitchFamily="34" charset="0"/>
            </a:endParaRPr>
          </a:p>
          <a:p>
            <a:r>
              <a:rPr lang="fr-FR" sz="1600" b="1" i="0" u="none" strike="noStrike" baseline="0" dirty="0">
                <a:solidFill>
                  <a:schemeClr val="accent6">
                    <a:lumMod val="75000"/>
                  </a:schemeClr>
                </a:solidFill>
                <a:latin typeface="Century Gothic" panose="020B0502020202020204" pitchFamily="34" charset="0"/>
              </a:rPr>
              <a:t>@EnableCircuitBreaker </a:t>
            </a:r>
          </a:p>
          <a:p>
            <a:r>
              <a:rPr lang="fr-FR" sz="1800" dirty="0">
                <a:solidFill>
                  <a:srgbClr val="00B050"/>
                </a:solidFill>
                <a:effectLst/>
                <a:latin typeface="Consolas" panose="020B0609020204030204" pitchFamily="49" charset="0"/>
                <a:ea typeface="Calibri" panose="020F0502020204030204" pitchFamily="34" charset="0"/>
                <a:cs typeface="Consolas" panose="020B0609020204030204" pitchFamily="49" charset="0"/>
              </a:rPr>
              <a:t>@</a:t>
            </a:r>
            <a:r>
              <a:rPr lang="fr-FR" sz="1600" b="1" dirty="0">
                <a:solidFill>
                  <a:schemeClr val="accent6">
                    <a:lumMod val="75000"/>
                  </a:schemeClr>
                </a:solidFill>
                <a:latin typeface="Century Gothic" panose="020B0502020202020204" pitchFamily="34" charset="0"/>
              </a:rPr>
              <a:t>EnableHystrixDashboard </a:t>
            </a:r>
          </a:p>
          <a:p>
            <a:r>
              <a:rPr lang="fr-FR" sz="1600" b="1" i="0" u="none" strike="noStrike" baseline="0" dirty="0">
                <a:solidFill>
                  <a:schemeClr val="accent6">
                    <a:lumMod val="75000"/>
                  </a:schemeClr>
                </a:solidFill>
                <a:latin typeface="Century Gothic" panose="020B0502020202020204" pitchFamily="34" charset="0"/>
              </a:rPr>
              <a:t>@HystrixCommand</a:t>
            </a:r>
            <a:endParaRPr lang="fr-FR" sz="1600" b="0" i="0" u="none" strike="noStrike" baseline="0" dirty="0">
              <a:solidFill>
                <a:schemeClr val="accent6">
                  <a:lumMod val="75000"/>
                </a:schemeClr>
              </a:solidFill>
              <a:latin typeface="Century Gothic" panose="020B0502020202020204" pitchFamily="34" charset="0"/>
            </a:endParaRPr>
          </a:p>
          <a:p>
            <a:r>
              <a:rPr lang="fr-FR" sz="1600" b="1" i="0" u="none" strike="noStrike" baseline="0" dirty="0">
                <a:solidFill>
                  <a:schemeClr val="accent6">
                    <a:lumMod val="75000"/>
                  </a:schemeClr>
                </a:solidFill>
                <a:latin typeface="Century Gothic" panose="020B0502020202020204" pitchFamily="34" charset="0"/>
              </a:rPr>
              <a:t>@HystrixProperty</a:t>
            </a:r>
            <a:endParaRPr lang="fr-FR" sz="1600" b="0" i="0" u="none" strike="noStrike" baseline="0" dirty="0">
              <a:solidFill>
                <a:schemeClr val="accent6">
                  <a:lumMod val="75000"/>
                </a:schemeClr>
              </a:solidFill>
              <a:latin typeface="Century Gothic" panose="020B0502020202020204" pitchFamily="34" charset="0"/>
            </a:endParaRPr>
          </a:p>
          <a:p>
            <a:endParaRPr lang="fr-FR" sz="1600" b="0" i="0" u="none" strike="noStrike" baseline="0" dirty="0">
              <a:solidFill>
                <a:srgbClr val="000000"/>
              </a:solidFill>
              <a:latin typeface="Century Gothic" panose="020B0502020202020204" pitchFamily="34" charset="0"/>
            </a:endParaRPr>
          </a:p>
          <a:p>
            <a:r>
              <a:rPr lang="fr-FR" sz="1600" b="0" i="0" u="none" strike="noStrike" baseline="0" dirty="0">
                <a:solidFill>
                  <a:srgbClr val="000000"/>
                </a:solidFill>
                <a:latin typeface="Verdana" panose="020B0604030504040204" pitchFamily="34" charset="0"/>
              </a:rPr>
              <a:t>Le framework«</a:t>
            </a:r>
            <a:r>
              <a:rPr lang="fr-FR" sz="1600" b="1" i="0" u="none" strike="noStrike" baseline="0" dirty="0">
                <a:solidFill>
                  <a:schemeClr val="accent1">
                    <a:lumMod val="75000"/>
                  </a:schemeClr>
                </a:solidFill>
                <a:latin typeface="Verdana" panose="020B0604030504040204" pitchFamily="34" charset="0"/>
              </a:rPr>
              <a:t>Resilience4j</a:t>
            </a:r>
            <a:r>
              <a:rPr lang="fr-FR" sz="1600" b="0" i="0" u="none" strike="noStrike" baseline="0" dirty="0">
                <a:solidFill>
                  <a:srgbClr val="000000"/>
                </a:solidFill>
                <a:latin typeface="Verdana" panose="020B0604030504040204" pitchFamily="34" charset="0"/>
              </a:rPr>
              <a:t>» constitue une alternative de HYSTRIX, </a:t>
            </a:r>
          </a:p>
        </p:txBody>
      </p:sp>
      <p:pic>
        <p:nvPicPr>
          <p:cNvPr id="9" name="Image 8">
            <a:extLst>
              <a:ext uri="{FF2B5EF4-FFF2-40B4-BE49-F238E27FC236}">
                <a16:creationId xmlns:a16="http://schemas.microsoft.com/office/drawing/2014/main" id="{AA7D78D4-4553-1D52-09C6-5827A34F6A44}"/>
              </a:ext>
            </a:extLst>
          </p:cNvPr>
          <p:cNvPicPr>
            <a:picLocks noChangeAspect="1"/>
          </p:cNvPicPr>
          <p:nvPr/>
        </p:nvPicPr>
        <p:blipFill>
          <a:blip r:embed="rId2"/>
          <a:stretch>
            <a:fillRect/>
          </a:stretch>
        </p:blipFill>
        <p:spPr>
          <a:xfrm>
            <a:off x="1925909" y="1648537"/>
            <a:ext cx="8534400" cy="995809"/>
          </a:xfrm>
          <a:prstGeom prst="rect">
            <a:avLst/>
          </a:prstGeom>
        </p:spPr>
      </p:pic>
    </p:spTree>
    <p:extLst>
      <p:ext uri="{BB962C8B-B14F-4D97-AF65-F5344CB8AC3E}">
        <p14:creationId xmlns:p14="http://schemas.microsoft.com/office/powerpoint/2010/main" val="982958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C248C277-97F7-4D74-EFCA-89C25E91B6BB}"/>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pic>
        <p:nvPicPr>
          <p:cNvPr id="9" name="Image 8">
            <a:extLst>
              <a:ext uri="{FF2B5EF4-FFF2-40B4-BE49-F238E27FC236}">
                <a16:creationId xmlns:a16="http://schemas.microsoft.com/office/drawing/2014/main" id="{0BFE2372-E18E-FDF7-B45C-02348BB5D36F}"/>
              </a:ext>
            </a:extLst>
          </p:cNvPr>
          <p:cNvPicPr>
            <a:picLocks noChangeAspect="1"/>
          </p:cNvPicPr>
          <p:nvPr/>
        </p:nvPicPr>
        <p:blipFill>
          <a:blip r:embed="rId2"/>
          <a:stretch>
            <a:fillRect/>
          </a:stretch>
        </p:blipFill>
        <p:spPr>
          <a:xfrm>
            <a:off x="285597" y="1009884"/>
            <a:ext cx="11620500" cy="5438775"/>
          </a:xfrm>
          <a:prstGeom prst="rect">
            <a:avLst/>
          </a:prstGeom>
          <a:ln>
            <a:solidFill>
              <a:schemeClr val="tx1"/>
            </a:solidFill>
          </a:ln>
        </p:spPr>
      </p:pic>
      <p:sp>
        <p:nvSpPr>
          <p:cNvPr id="2" name="Légende : encadrée 1">
            <a:extLst>
              <a:ext uri="{FF2B5EF4-FFF2-40B4-BE49-F238E27FC236}">
                <a16:creationId xmlns:a16="http://schemas.microsoft.com/office/drawing/2014/main" id="{DB8B207F-A4C0-266B-2D64-423C5F6925EE}"/>
              </a:ext>
            </a:extLst>
          </p:cNvPr>
          <p:cNvSpPr/>
          <p:nvPr/>
        </p:nvSpPr>
        <p:spPr>
          <a:xfrm>
            <a:off x="9193427" y="1136814"/>
            <a:ext cx="2463742" cy="383061"/>
          </a:xfrm>
          <a:prstGeom prst="borderCallout1">
            <a:avLst>
              <a:gd name="adj1" fmla="val 51182"/>
              <a:gd name="adj2" fmla="val -641"/>
              <a:gd name="adj3" fmla="val 210404"/>
              <a:gd name="adj4" fmla="val -279273"/>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Activer </a:t>
            </a:r>
            <a:r>
              <a:rPr lang="fr-FR" sz="1400" dirty="0" err="1"/>
              <a:t>Hetrix</a:t>
            </a:r>
            <a:endParaRPr lang="fr-FR" sz="1400" dirty="0"/>
          </a:p>
        </p:txBody>
      </p:sp>
      <p:sp>
        <p:nvSpPr>
          <p:cNvPr id="3" name="Légende : encadrée 2">
            <a:extLst>
              <a:ext uri="{FF2B5EF4-FFF2-40B4-BE49-F238E27FC236}">
                <a16:creationId xmlns:a16="http://schemas.microsoft.com/office/drawing/2014/main" id="{6EE693CF-277F-4E9C-1371-414EF5453C6B}"/>
              </a:ext>
            </a:extLst>
          </p:cNvPr>
          <p:cNvSpPr/>
          <p:nvPr/>
        </p:nvSpPr>
        <p:spPr>
          <a:xfrm>
            <a:off x="9193427" y="1621009"/>
            <a:ext cx="2463742" cy="763839"/>
          </a:xfrm>
          <a:prstGeom prst="borderCallout1">
            <a:avLst>
              <a:gd name="adj1" fmla="val 51182"/>
              <a:gd name="adj2" fmla="val -641"/>
              <a:gd name="adj3" fmla="val 262931"/>
              <a:gd name="adj4" fmla="val -290080"/>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Implémentation et description du contournement en cas de problème</a:t>
            </a:r>
          </a:p>
        </p:txBody>
      </p:sp>
      <p:sp>
        <p:nvSpPr>
          <p:cNvPr id="5" name="Légende : encadrée 4">
            <a:extLst>
              <a:ext uri="{FF2B5EF4-FFF2-40B4-BE49-F238E27FC236}">
                <a16:creationId xmlns:a16="http://schemas.microsoft.com/office/drawing/2014/main" id="{FEDA6F81-6EFA-0247-CF6D-944813ED4884}"/>
              </a:ext>
            </a:extLst>
          </p:cNvPr>
          <p:cNvSpPr/>
          <p:nvPr/>
        </p:nvSpPr>
        <p:spPr>
          <a:xfrm>
            <a:off x="9193427" y="2485983"/>
            <a:ext cx="2463742" cy="514652"/>
          </a:xfrm>
          <a:prstGeom prst="borderCallout1">
            <a:avLst>
              <a:gd name="adj1" fmla="val 51182"/>
              <a:gd name="adj2" fmla="val -641"/>
              <a:gd name="adj3" fmla="val 227732"/>
              <a:gd name="adj4" fmla="val -168706"/>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La méthode de contournement  à exécuter en cas de problème</a:t>
            </a:r>
          </a:p>
        </p:txBody>
      </p:sp>
      <p:sp>
        <p:nvSpPr>
          <p:cNvPr id="6" name="Légende : encadrée 5">
            <a:extLst>
              <a:ext uri="{FF2B5EF4-FFF2-40B4-BE49-F238E27FC236}">
                <a16:creationId xmlns:a16="http://schemas.microsoft.com/office/drawing/2014/main" id="{FA1232B9-C4C0-FBED-F9B2-BC6092D4FB85}"/>
              </a:ext>
            </a:extLst>
          </p:cNvPr>
          <p:cNvSpPr/>
          <p:nvPr/>
        </p:nvSpPr>
        <p:spPr>
          <a:xfrm>
            <a:off x="9193427" y="3154502"/>
            <a:ext cx="2463742" cy="514652"/>
          </a:xfrm>
          <a:prstGeom prst="borderCallout1">
            <a:avLst>
              <a:gd name="adj1" fmla="val 51182"/>
              <a:gd name="adj2" fmla="val -641"/>
              <a:gd name="adj3" fmla="val 203722"/>
              <a:gd name="adj4" fmla="val -181746"/>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La condition pour exécuter la méthode de contournement</a:t>
            </a:r>
          </a:p>
        </p:txBody>
      </p:sp>
    </p:spTree>
    <p:extLst>
      <p:ext uri="{BB962C8B-B14F-4D97-AF65-F5344CB8AC3E}">
        <p14:creationId xmlns:p14="http://schemas.microsoft.com/office/powerpoint/2010/main" val="7701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9D96E3F-159B-4733-BE61-1AAB43A59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2B2A-E3B3-4965-8D55-B58E5405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2" name="Group 81">
            <a:extLst>
              <a:ext uri="{FF2B5EF4-FFF2-40B4-BE49-F238E27FC236}">
                <a16:creationId xmlns:a16="http://schemas.microsoft.com/office/drawing/2014/main" id="{EC505F6D-25F2-479B-AEEE-66F34B3FB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298"/>
            <a:ext cx="2514948" cy="2174333"/>
            <a:chOff x="-305" y="-4155"/>
            <a:chExt cx="2514948" cy="2174333"/>
          </a:xfrm>
        </p:grpSpPr>
        <p:sp>
          <p:nvSpPr>
            <p:cNvPr id="83" name="Freeform: Shape 82">
              <a:extLst>
                <a:ext uri="{FF2B5EF4-FFF2-40B4-BE49-F238E27FC236}">
                  <a16:creationId xmlns:a16="http://schemas.microsoft.com/office/drawing/2014/main" id="{95C49ED7-EC50-4D2C-A945-D4907F081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29A8266C-3886-4618-B2EB-EA7FE32CE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AB4610CF-D689-4B1B-A7FB-1CE14209E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6" name="Freeform: Shape 85">
              <a:extLst>
                <a:ext uri="{FF2B5EF4-FFF2-40B4-BE49-F238E27FC236}">
                  <a16:creationId xmlns:a16="http://schemas.microsoft.com/office/drawing/2014/main" id="{8DA7C44F-B555-41AC-95A7-645015293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8" name="Group 87">
            <a:extLst>
              <a:ext uri="{FF2B5EF4-FFF2-40B4-BE49-F238E27FC236}">
                <a16:creationId xmlns:a16="http://schemas.microsoft.com/office/drawing/2014/main" id="{6C0A542E-DBAB-412E-9F06-247CFE5FB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304973" y="939510"/>
            <a:ext cx="4826538" cy="2947516"/>
            <a:chOff x="6867015" y="-1"/>
            <a:chExt cx="5324985" cy="3251912"/>
          </a:xfrm>
          <a:solidFill>
            <a:schemeClr val="accent5">
              <a:alpha val="5000"/>
            </a:schemeClr>
          </a:solidFill>
        </p:grpSpPr>
        <p:sp>
          <p:nvSpPr>
            <p:cNvPr id="89" name="Freeform: Shape 88">
              <a:extLst>
                <a:ext uri="{FF2B5EF4-FFF2-40B4-BE49-F238E27FC236}">
                  <a16:creationId xmlns:a16="http://schemas.microsoft.com/office/drawing/2014/main" id="{B41E2FAC-3A8F-4977-ACC1-92B455FD4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5264E774-D8C6-4806-9911-955DD803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8450CBAC-6145-4598-BA48-1EB500923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C1451637-F91B-479F-8251-660E22819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a:extLst>
              <a:ext uri="{FF2B5EF4-FFF2-40B4-BE49-F238E27FC236}">
                <a16:creationId xmlns:a16="http://schemas.microsoft.com/office/drawing/2014/main" id="{872E18C6-9941-68E1-EF89-F66315E397BA}"/>
              </a:ext>
            </a:extLst>
          </p:cNvPr>
          <p:cNvPicPr>
            <a:picLocks noChangeAspect="1"/>
          </p:cNvPicPr>
          <p:nvPr/>
        </p:nvPicPr>
        <p:blipFill>
          <a:blip r:embed="rId2"/>
          <a:stretch>
            <a:fillRect/>
          </a:stretch>
        </p:blipFill>
        <p:spPr>
          <a:xfrm>
            <a:off x="6581911" y="1791694"/>
            <a:ext cx="4259218" cy="4319620"/>
          </a:xfrm>
          <a:prstGeom prst="rect">
            <a:avLst/>
          </a:prstGeom>
          <a:ln>
            <a:solidFill>
              <a:schemeClr val="tx1"/>
            </a:solidFill>
          </a:ln>
        </p:spPr>
      </p:pic>
      <p:sp>
        <p:nvSpPr>
          <p:cNvPr id="4" name="Titre 52">
            <a:extLst>
              <a:ext uri="{FF2B5EF4-FFF2-40B4-BE49-F238E27FC236}">
                <a16:creationId xmlns:a16="http://schemas.microsoft.com/office/drawing/2014/main" id="{C5906AED-6B92-593C-4DAA-252F2EE00C09}"/>
              </a:ext>
            </a:extLst>
          </p:cNvPr>
          <p:cNvSpPr>
            <a:spLocks noGrp="1"/>
          </p:cNvSpPr>
          <p:nvPr>
            <p:ph type="title"/>
          </p:nvPr>
        </p:nvSpPr>
        <p:spPr>
          <a:xfrm>
            <a:off x="838047" y="69056"/>
            <a:ext cx="10515600" cy="865010"/>
          </a:xfrm>
        </p:spPr>
        <p:txBody>
          <a:bodyPr vert="horz" lIns="91440" tIns="45720" rIns="91440" bIns="45720" rtlCol="0" anchor="ctr">
            <a:normAutofit/>
          </a:bodyPr>
          <a:lstStyle/>
          <a:p>
            <a:r>
              <a:rPr lang="en-US" sz="3200" b="1" dirty="0">
                <a:solidFill>
                  <a:schemeClr val="tx2"/>
                </a:solidFill>
              </a:rPr>
              <a:t>Spring Cloud : Edge Micro-Services</a:t>
            </a:r>
            <a:endParaRPr lang="fr-FR" sz="3200" b="1" dirty="0">
              <a:solidFill>
                <a:schemeClr val="tx2"/>
              </a:solidFill>
            </a:endParaRPr>
          </a:p>
        </p:txBody>
      </p:sp>
      <p:pic>
        <p:nvPicPr>
          <p:cNvPr id="6" name="Image 5">
            <a:extLst>
              <a:ext uri="{FF2B5EF4-FFF2-40B4-BE49-F238E27FC236}">
                <a16:creationId xmlns:a16="http://schemas.microsoft.com/office/drawing/2014/main" id="{4F371024-38C2-1DDC-92DF-9F3D399D4ECB}"/>
              </a:ext>
            </a:extLst>
          </p:cNvPr>
          <p:cNvPicPr>
            <a:picLocks noChangeAspect="1"/>
          </p:cNvPicPr>
          <p:nvPr/>
        </p:nvPicPr>
        <p:blipFill>
          <a:blip r:embed="rId3"/>
          <a:stretch>
            <a:fillRect/>
          </a:stretch>
        </p:blipFill>
        <p:spPr>
          <a:xfrm>
            <a:off x="850805" y="4158689"/>
            <a:ext cx="4746523" cy="1952625"/>
          </a:xfrm>
          <a:prstGeom prst="rect">
            <a:avLst/>
          </a:prstGeom>
          <a:ln>
            <a:solidFill>
              <a:schemeClr val="tx1"/>
            </a:solidFill>
          </a:ln>
        </p:spPr>
      </p:pic>
      <p:sp>
        <p:nvSpPr>
          <p:cNvPr id="8" name="ZoneTexte 7">
            <a:extLst>
              <a:ext uri="{FF2B5EF4-FFF2-40B4-BE49-F238E27FC236}">
                <a16:creationId xmlns:a16="http://schemas.microsoft.com/office/drawing/2014/main" id="{91846995-7B43-8562-4E1D-A8035CE99E7E}"/>
              </a:ext>
            </a:extLst>
          </p:cNvPr>
          <p:cNvSpPr txBox="1"/>
          <p:nvPr/>
        </p:nvSpPr>
        <p:spPr>
          <a:xfrm>
            <a:off x="838045" y="1791694"/>
            <a:ext cx="4772045" cy="1815882"/>
          </a:xfrm>
          <a:prstGeom prst="rect">
            <a:avLst/>
          </a:prstGeom>
          <a:noFill/>
          <a:ln>
            <a:solidFill>
              <a:schemeClr val="tx1"/>
            </a:solidFill>
          </a:ln>
        </p:spPr>
        <p:txBody>
          <a:bodyPr wrap="square">
            <a:spAutoFit/>
          </a:bodyPr>
          <a:lstStyle/>
          <a:p>
            <a:pPr algn="l"/>
            <a:endParaRPr lang="fr-FR" sz="1600" b="0" i="0" u="none" strike="noStrike" baseline="0" dirty="0">
              <a:solidFill>
                <a:srgbClr val="000000"/>
              </a:solidFill>
            </a:endParaRPr>
          </a:p>
          <a:p>
            <a:r>
              <a:rPr lang="fr-FR" sz="1600" b="0" i="0" u="none" strike="noStrike" baseline="0" dirty="0">
                <a:solidFill>
                  <a:srgbClr val="000000"/>
                </a:solidFill>
              </a:rPr>
              <a:t>Exemple de mise en œuvre des micro-services </a:t>
            </a:r>
          </a:p>
          <a:p>
            <a:pPr marL="285750" indent="-285750">
              <a:buFont typeface="Wingdings" panose="05000000000000000000" pitchFamily="2" charset="2"/>
              <a:buChar char="§"/>
            </a:pPr>
            <a:r>
              <a:rPr lang="fr-FR" sz="1600" b="0" i="0" u="none" strike="noStrike" baseline="0" dirty="0">
                <a:solidFill>
                  <a:srgbClr val="000000"/>
                </a:solidFill>
              </a:rPr>
              <a:t>Un point d’entrée unique de l’application</a:t>
            </a:r>
          </a:p>
          <a:p>
            <a:pPr marL="285750" indent="-285750">
              <a:buFont typeface="Wingdings" panose="05000000000000000000" pitchFamily="2" charset="2"/>
              <a:buChar char="§"/>
            </a:pPr>
            <a:r>
              <a:rPr lang="fr-FR" sz="1600" b="0" i="0" u="none" strike="noStrike" baseline="0" dirty="0">
                <a:solidFill>
                  <a:srgbClr val="000000"/>
                </a:solidFill>
              </a:rPr>
              <a:t>Orchestration des différents micro-services</a:t>
            </a:r>
          </a:p>
          <a:p>
            <a:pPr marL="285750" indent="-285750">
              <a:buFont typeface="Wingdings" panose="05000000000000000000" pitchFamily="2" charset="2"/>
              <a:buChar char="§"/>
            </a:pPr>
            <a:r>
              <a:rPr lang="fr-FR" sz="1600" b="0" i="0" u="none" strike="noStrike" baseline="0" dirty="0">
                <a:solidFill>
                  <a:srgbClr val="000000"/>
                </a:solidFill>
              </a:rPr>
              <a:t>Cette architecture et orchestration ne seraient pas possible d’il n’y avait pas les Edge Services</a:t>
            </a:r>
          </a:p>
          <a:p>
            <a:endParaRPr lang="fr-FR" sz="1600" b="0" i="0" u="none" strike="noStrike" baseline="0" dirty="0">
              <a:solidFill>
                <a:srgbClr val="000000"/>
              </a:solidFill>
            </a:endParaRPr>
          </a:p>
        </p:txBody>
      </p:sp>
      <p:sp>
        <p:nvSpPr>
          <p:cNvPr id="9" name="Espace réservé de la date 7">
            <a:extLst>
              <a:ext uri="{FF2B5EF4-FFF2-40B4-BE49-F238E27FC236}">
                <a16:creationId xmlns:a16="http://schemas.microsoft.com/office/drawing/2014/main" id="{932DCAFD-F370-2435-6137-F968DAAE10D4}"/>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Tree>
    <p:extLst>
      <p:ext uri="{BB962C8B-B14F-4D97-AF65-F5344CB8AC3E}">
        <p14:creationId xmlns:p14="http://schemas.microsoft.com/office/powerpoint/2010/main" val="2343889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BDB6F053-20ED-0851-CE00-2FF37C121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CA8BE6-A380-E510-A842-1A531753F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9D854FAA-0DF6-1CEC-339B-FCD480A0B4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 name="Freeform: Shape 12">
              <a:extLst>
                <a:ext uri="{FF2B5EF4-FFF2-40B4-BE49-F238E27FC236}">
                  <a16:creationId xmlns:a16="http://schemas.microsoft.com/office/drawing/2014/main" id="{BE034CC8-74B0-968A-C016-5DB1A4483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1FF252EF-562D-9F8C-BBAF-37E60BB77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0BD7DFFF-56CC-1C47-3D7D-E21FAC7A5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E152171B-B986-070F-D718-EC968BBC9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7">
            <a:extLst>
              <a:ext uri="{FF2B5EF4-FFF2-40B4-BE49-F238E27FC236}">
                <a16:creationId xmlns:a16="http://schemas.microsoft.com/office/drawing/2014/main" id="{1B8ED026-C9E6-19A3-41D1-E69313FA4A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8">
              <a:extLst>
                <a:ext uri="{FF2B5EF4-FFF2-40B4-BE49-F238E27FC236}">
                  <a16:creationId xmlns:a16="http://schemas.microsoft.com/office/drawing/2014/main" id="{754EAAE3-7E2C-83C6-9BB3-D1C7E6C97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9">
              <a:extLst>
                <a:ext uri="{FF2B5EF4-FFF2-40B4-BE49-F238E27FC236}">
                  <a16:creationId xmlns:a16="http://schemas.microsoft.com/office/drawing/2014/main" id="{B1F52983-06D3-FFD6-2145-51A402C18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20">
              <a:extLst>
                <a:ext uri="{FF2B5EF4-FFF2-40B4-BE49-F238E27FC236}">
                  <a16:creationId xmlns:a16="http://schemas.microsoft.com/office/drawing/2014/main" id="{874C5890-AEDC-5EDA-898E-C0982330F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1">
              <a:extLst>
                <a:ext uri="{FF2B5EF4-FFF2-40B4-BE49-F238E27FC236}">
                  <a16:creationId xmlns:a16="http://schemas.microsoft.com/office/drawing/2014/main" id="{FD29A4AE-D8C9-C5FB-33D0-E2D1C6D61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F3669491-8DA6-ACB9-53D8-25420006E107}"/>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3100" b="1" i="0" u="none" strike="noStrike" kern="1200" baseline="0">
                <a:solidFill>
                  <a:schemeClr val="tx2"/>
                </a:solidFill>
                <a:latin typeface="+mj-lt"/>
                <a:ea typeface="+mj-ea"/>
                <a:cs typeface="+mj-cs"/>
              </a:rPr>
              <a:t>EDGE MICROSERVICES </a:t>
            </a:r>
            <a:r>
              <a:rPr lang="en-US" sz="3100" b="0" i="0" u="none" strike="noStrike" kern="1200" baseline="0">
                <a:solidFill>
                  <a:schemeClr val="tx2"/>
                </a:solidFill>
                <a:latin typeface="+mj-lt"/>
                <a:ea typeface="+mj-ea"/>
                <a:cs typeface="+mj-cs"/>
              </a:rPr>
              <a:t>ZIPKIN : Le traçage des requêtes </a:t>
            </a:r>
            <a:endParaRPr lang="en-US" sz="3100" kern="1200">
              <a:solidFill>
                <a:schemeClr val="tx2"/>
              </a:solidFill>
              <a:latin typeface="+mj-lt"/>
              <a:ea typeface="+mj-ea"/>
              <a:cs typeface="+mj-cs"/>
            </a:endParaRPr>
          </a:p>
        </p:txBody>
      </p:sp>
      <p:pic>
        <p:nvPicPr>
          <p:cNvPr id="5" name="Image 4">
            <a:extLst>
              <a:ext uri="{FF2B5EF4-FFF2-40B4-BE49-F238E27FC236}">
                <a16:creationId xmlns:a16="http://schemas.microsoft.com/office/drawing/2014/main" id="{74903395-9BFE-6B4E-FBE7-37429AC4EDFC}"/>
              </a:ext>
            </a:extLst>
          </p:cNvPr>
          <p:cNvPicPr>
            <a:picLocks noChangeAspect="1"/>
          </p:cNvPicPr>
          <p:nvPr/>
        </p:nvPicPr>
        <p:blipFill>
          <a:blip r:embed="rId2"/>
          <a:stretch>
            <a:fillRect/>
          </a:stretch>
        </p:blipFill>
        <p:spPr>
          <a:xfrm>
            <a:off x="6379341" y="1917873"/>
            <a:ext cx="5029200" cy="3014489"/>
          </a:xfrm>
          <a:prstGeom prst="rect">
            <a:avLst/>
          </a:prstGeom>
          <a:ln w="9525">
            <a:noFill/>
          </a:ln>
        </p:spPr>
      </p:pic>
    </p:spTree>
    <p:extLst>
      <p:ext uri="{BB962C8B-B14F-4D97-AF65-F5344CB8AC3E}">
        <p14:creationId xmlns:p14="http://schemas.microsoft.com/office/powerpoint/2010/main" val="3009791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C505494-3BEE-1394-473A-8D80E71B9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A80FDA-A8D1-CF42-BDDA-C0A459DBC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3A04BE3F-81F9-48A3-181F-4E139E3BFB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 name="Freeform: Shape 12">
              <a:extLst>
                <a:ext uri="{FF2B5EF4-FFF2-40B4-BE49-F238E27FC236}">
                  <a16:creationId xmlns:a16="http://schemas.microsoft.com/office/drawing/2014/main" id="{6236A2E5-750D-4206-597A-D2975F09A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79742308-3698-F64E-E164-E5E09816E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B23A1C3D-7BAD-8668-1F47-B2B9358C4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5E8D1B0F-9D12-8D3B-715A-EEBA0007B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F5FEA715-8EA9-A91C-EEAC-DFA6A8BAABE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2" name="Freeform: Shape 18">
              <a:extLst>
                <a:ext uri="{FF2B5EF4-FFF2-40B4-BE49-F238E27FC236}">
                  <a16:creationId xmlns:a16="http://schemas.microsoft.com/office/drawing/2014/main" id="{33ACAD93-34FC-1501-EA7B-C6ACADD8F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B3B4CDB7-3ABE-A07E-E013-298F8D763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59E311D1-9C6B-8238-AF1B-6E61ED099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41C27B85-685A-F7A9-EE99-90AA30F7D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9C266791-EF26-8F09-866C-53DAF9A1684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endParaRPr lang="fr-FR" sz="2400" b="1" dirty="0">
              <a:solidFill>
                <a:schemeClr val="accent6">
                  <a:lumMod val="75000"/>
                </a:schemeClr>
              </a:solidFill>
              <a:latin typeface="+mn-lt"/>
            </a:endParaRPr>
          </a:p>
        </p:txBody>
      </p:sp>
      <p:sp>
        <p:nvSpPr>
          <p:cNvPr id="3" name="ZoneTexte 2">
            <a:extLst>
              <a:ext uri="{FF2B5EF4-FFF2-40B4-BE49-F238E27FC236}">
                <a16:creationId xmlns:a16="http://schemas.microsoft.com/office/drawing/2014/main" id="{31DF00DA-9176-6FA6-987E-958AFFBFD694}"/>
              </a:ext>
            </a:extLst>
          </p:cNvPr>
          <p:cNvSpPr txBox="1"/>
          <p:nvPr/>
        </p:nvSpPr>
        <p:spPr>
          <a:xfrm>
            <a:off x="385809" y="1168047"/>
            <a:ext cx="10819122" cy="5155257"/>
          </a:xfrm>
          <a:prstGeom prst="rect">
            <a:avLst/>
          </a:prstGeom>
          <a:noFill/>
        </p:spPr>
        <p:txBody>
          <a:bodyPr wrap="square">
            <a:spAutoFit/>
          </a:bodyPr>
          <a:lstStyle/>
          <a:p>
            <a:pPr>
              <a:spcBef>
                <a:spcPts val="1200"/>
              </a:spcBef>
              <a:spcAft>
                <a:spcPts val="1200"/>
              </a:spcAft>
            </a:pPr>
            <a:r>
              <a:rPr lang="fr-FR" sz="2000" b="1" u="sng" dirty="0"/>
              <a:t>Problème</a:t>
            </a:r>
          </a:p>
          <a:p>
            <a:pPr marL="285750" indent="-285750">
              <a:spcBef>
                <a:spcPts val="600"/>
              </a:spcBef>
              <a:buFont typeface="Wingdings" panose="05000000000000000000" pitchFamily="2" charset="2"/>
              <a:buChar char="§"/>
            </a:pPr>
            <a:r>
              <a:rPr lang="fr-FR" dirty="0"/>
              <a:t>Dans une architecture micro-service, la requête doit traverser plusieurs micro-services avant d'aboutir. </a:t>
            </a:r>
          </a:p>
          <a:p>
            <a:pPr marL="982663" indent="-285750">
              <a:spcBef>
                <a:spcPts val="600"/>
              </a:spcBef>
              <a:buFont typeface="Wingdings" panose="05000000000000000000" pitchFamily="2" charset="2"/>
              <a:buChar char="ü"/>
            </a:pPr>
            <a:r>
              <a:rPr lang="fr-FR" dirty="0"/>
              <a:t> Par exemple, dans une application m-commerce, dans laquelle la requête de demande de paiement envoyée par le client déclenche dans le Micro-service-produits une autre requête vers le Micro-service-commandes, afin de mettre à jour le statut de la commande. </a:t>
            </a:r>
          </a:p>
          <a:p>
            <a:pPr marL="982663" indent="-285750">
              <a:spcBef>
                <a:spcPts val="600"/>
              </a:spcBef>
              <a:buFont typeface="Wingdings" panose="05000000000000000000" pitchFamily="2" charset="2"/>
              <a:buChar char="ü"/>
            </a:pPr>
            <a:r>
              <a:rPr lang="fr-FR" dirty="0"/>
              <a:t>Si une erreur est retournée, il est difficile de savoir si elle s'est produite au niveau du </a:t>
            </a:r>
            <a:r>
              <a:rPr lang="fr-FR" dirty="0" err="1"/>
              <a:t>Microservice</a:t>
            </a:r>
            <a:r>
              <a:rPr lang="fr-FR" dirty="0"/>
              <a:t>-produits ou au niveau du </a:t>
            </a:r>
            <a:r>
              <a:rPr lang="fr-FR" dirty="0" err="1"/>
              <a:t>Microservicecommandes</a:t>
            </a:r>
            <a:r>
              <a:rPr lang="fr-FR" dirty="0"/>
              <a:t>. </a:t>
            </a:r>
          </a:p>
          <a:p>
            <a:pPr marL="982663" indent="-285750">
              <a:spcBef>
                <a:spcPts val="600"/>
              </a:spcBef>
              <a:buFont typeface="Wingdings" panose="05000000000000000000" pitchFamily="2" charset="2"/>
              <a:buChar char="ü"/>
            </a:pPr>
            <a:r>
              <a:rPr lang="fr-FR" dirty="0"/>
              <a:t>Quel serait la situation si la requête devait traverser 25 micro-services avant d'aboutir !</a:t>
            </a:r>
          </a:p>
          <a:p>
            <a:pPr marL="285750" indent="-285750">
              <a:spcBef>
                <a:spcPts val="600"/>
              </a:spcBef>
              <a:buFont typeface="Wingdings" panose="05000000000000000000" pitchFamily="2" charset="2"/>
              <a:buChar char="§"/>
            </a:pPr>
            <a:r>
              <a:rPr lang="fr-FR" dirty="0"/>
              <a:t> Comment identifier le micro-service posant problème ? </a:t>
            </a:r>
          </a:p>
          <a:p>
            <a:pPr>
              <a:spcBef>
                <a:spcPts val="1200"/>
              </a:spcBef>
              <a:spcAft>
                <a:spcPts val="1200"/>
              </a:spcAft>
            </a:pPr>
            <a:r>
              <a:rPr lang="fr-FR" sz="2000" b="1" u="sng" dirty="0"/>
              <a:t>Solution</a:t>
            </a:r>
          </a:p>
          <a:p>
            <a:pPr marL="982663" indent="-361950">
              <a:buFont typeface="Wingdings" panose="05000000000000000000" pitchFamily="2" charset="2"/>
              <a:buChar char="ü"/>
              <a:tabLst>
                <a:tab pos="982663" algn="l"/>
              </a:tabLst>
            </a:pPr>
            <a:r>
              <a:rPr lang="fr-FR" b="1" dirty="0"/>
              <a:t>Étape 1 :</a:t>
            </a:r>
            <a:r>
              <a:rPr lang="fr-FR" dirty="0"/>
              <a:t> Nous avons besoin d'identifier de façon unique chaque requête pour pouvoir la tracer. L'outil que l'on va utiliser pour cela est </a:t>
            </a:r>
            <a:r>
              <a:rPr lang="fr-FR" b="1" dirty="0">
                <a:solidFill>
                  <a:schemeClr val="accent6">
                    <a:lumMod val="75000"/>
                  </a:schemeClr>
                </a:solidFill>
              </a:rPr>
              <a:t>Spring </a:t>
            </a:r>
            <a:r>
              <a:rPr lang="fr-FR" b="1" dirty="0" err="1">
                <a:solidFill>
                  <a:schemeClr val="accent6">
                    <a:lumMod val="75000"/>
                  </a:schemeClr>
                </a:solidFill>
              </a:rPr>
              <a:t>Sleuth</a:t>
            </a:r>
            <a:r>
              <a:rPr lang="fr-FR" dirty="0"/>
              <a:t>. Il va donner un ID unique à chaque requête à travers nos micro-services, de façon à pouvoir les suivre avec précision.</a:t>
            </a:r>
          </a:p>
          <a:p>
            <a:pPr marL="982663" indent="-361950">
              <a:buFont typeface="Wingdings" panose="05000000000000000000" pitchFamily="2" charset="2"/>
              <a:buChar char="ü"/>
              <a:tabLst>
                <a:tab pos="982663" algn="l"/>
              </a:tabLst>
            </a:pPr>
            <a:r>
              <a:rPr lang="fr-FR" b="1" dirty="0"/>
              <a:t>Étape 2 :</a:t>
            </a:r>
            <a:r>
              <a:rPr lang="fr-FR" dirty="0"/>
              <a:t> La solution est d'avoir un micro-service à part, qui centralise et organise toutes les traces des requêtes qui passent à tous les niveaux de notre application. C’est </a:t>
            </a:r>
            <a:r>
              <a:rPr lang="fr-FR" b="1" dirty="0" err="1">
                <a:solidFill>
                  <a:schemeClr val="accent6">
                    <a:lumMod val="75000"/>
                  </a:schemeClr>
                </a:solidFill>
              </a:rPr>
              <a:t>Zipkin</a:t>
            </a:r>
            <a:r>
              <a:rPr lang="fr-FR" dirty="0"/>
              <a:t> </a:t>
            </a:r>
          </a:p>
        </p:txBody>
      </p:sp>
    </p:spTree>
    <p:extLst>
      <p:ext uri="{BB962C8B-B14F-4D97-AF65-F5344CB8AC3E}">
        <p14:creationId xmlns:p14="http://schemas.microsoft.com/office/powerpoint/2010/main" val="158775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3C2367-9162-F67A-709B-DDF9A1831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D8B953E-C660-2E60-E97D-C4C5C07E4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11">
            <a:extLst>
              <a:ext uri="{FF2B5EF4-FFF2-40B4-BE49-F238E27FC236}">
                <a16:creationId xmlns:a16="http://schemas.microsoft.com/office/drawing/2014/main" id="{709B02B6-0BD8-B6A3-5738-6CE71B4874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32" name="Freeform: Shape 12">
              <a:extLst>
                <a:ext uri="{FF2B5EF4-FFF2-40B4-BE49-F238E27FC236}">
                  <a16:creationId xmlns:a16="http://schemas.microsoft.com/office/drawing/2014/main" id="{A7E3CA2E-53C8-F0F7-5523-356EFD922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3">
              <a:extLst>
                <a:ext uri="{FF2B5EF4-FFF2-40B4-BE49-F238E27FC236}">
                  <a16:creationId xmlns:a16="http://schemas.microsoft.com/office/drawing/2014/main" id="{7D44131D-3122-5100-1F64-37498EA6B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4">
              <a:extLst>
                <a:ext uri="{FF2B5EF4-FFF2-40B4-BE49-F238E27FC236}">
                  <a16:creationId xmlns:a16="http://schemas.microsoft.com/office/drawing/2014/main" id="{D9BFBBC2-4E70-3639-2A2D-D618072EF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5">
              <a:extLst>
                <a:ext uri="{FF2B5EF4-FFF2-40B4-BE49-F238E27FC236}">
                  <a16:creationId xmlns:a16="http://schemas.microsoft.com/office/drawing/2014/main" id="{52BAB798-46B9-4EDE-8DF4-C1638E376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7">
            <a:extLst>
              <a:ext uri="{FF2B5EF4-FFF2-40B4-BE49-F238E27FC236}">
                <a16:creationId xmlns:a16="http://schemas.microsoft.com/office/drawing/2014/main" id="{DD3E0285-30EA-085A-F066-146F6C2EFE2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7" name="Freeform: Shape 18">
              <a:extLst>
                <a:ext uri="{FF2B5EF4-FFF2-40B4-BE49-F238E27FC236}">
                  <a16:creationId xmlns:a16="http://schemas.microsoft.com/office/drawing/2014/main" id="{54787B8B-59C1-8231-77C4-ED27AD011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9">
              <a:extLst>
                <a:ext uri="{FF2B5EF4-FFF2-40B4-BE49-F238E27FC236}">
                  <a16:creationId xmlns:a16="http://schemas.microsoft.com/office/drawing/2014/main" id="{B6DB72C4-0B4A-C653-1E89-2C2F5894B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20">
              <a:extLst>
                <a:ext uri="{FF2B5EF4-FFF2-40B4-BE49-F238E27FC236}">
                  <a16:creationId xmlns:a16="http://schemas.microsoft.com/office/drawing/2014/main" id="{2A3500A8-5EFA-7ADF-C8F6-3A25472D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1">
              <a:extLst>
                <a:ext uri="{FF2B5EF4-FFF2-40B4-BE49-F238E27FC236}">
                  <a16:creationId xmlns:a16="http://schemas.microsoft.com/office/drawing/2014/main" id="{F5F38E41-1C47-D39E-F1F6-783273D01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B1640F64-83D2-937C-42DE-827B3A1E639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24595E1E-0DF4-19B0-100C-7B7702292203}"/>
              </a:ext>
            </a:extLst>
          </p:cNvPr>
          <p:cNvSpPr txBox="1"/>
          <p:nvPr/>
        </p:nvSpPr>
        <p:spPr>
          <a:xfrm>
            <a:off x="838047" y="1300188"/>
            <a:ext cx="10324534" cy="369332"/>
          </a:xfrm>
          <a:prstGeom prst="rect">
            <a:avLst/>
          </a:prstGeom>
          <a:noFill/>
        </p:spPr>
        <p:txBody>
          <a:bodyPr wrap="square">
            <a:spAutoFit/>
          </a:bodyPr>
          <a:lstStyle/>
          <a:p>
            <a:r>
              <a:rPr lang="fr-FR" dirty="0"/>
              <a:t>Dans une architecture micro-service, la requête doit traverser plusieurs micro-services avant d'aboutir</a:t>
            </a:r>
          </a:p>
        </p:txBody>
      </p:sp>
      <p:pic>
        <p:nvPicPr>
          <p:cNvPr id="9" name="Image 8">
            <a:extLst>
              <a:ext uri="{FF2B5EF4-FFF2-40B4-BE49-F238E27FC236}">
                <a16:creationId xmlns:a16="http://schemas.microsoft.com/office/drawing/2014/main" id="{3FCD672E-B260-B139-D4EB-0475574474BE}"/>
              </a:ext>
            </a:extLst>
          </p:cNvPr>
          <p:cNvPicPr>
            <a:picLocks noChangeAspect="1"/>
          </p:cNvPicPr>
          <p:nvPr/>
        </p:nvPicPr>
        <p:blipFill>
          <a:blip r:embed="rId2"/>
          <a:stretch>
            <a:fillRect/>
          </a:stretch>
        </p:blipFill>
        <p:spPr>
          <a:xfrm>
            <a:off x="838047" y="1945065"/>
            <a:ext cx="10686843" cy="4362450"/>
          </a:xfrm>
          <a:prstGeom prst="rect">
            <a:avLst/>
          </a:prstGeom>
          <a:ln>
            <a:solidFill>
              <a:schemeClr val="tx1"/>
            </a:solidFill>
          </a:ln>
        </p:spPr>
      </p:pic>
    </p:spTree>
    <p:extLst>
      <p:ext uri="{BB962C8B-B14F-4D97-AF65-F5344CB8AC3E}">
        <p14:creationId xmlns:p14="http://schemas.microsoft.com/office/powerpoint/2010/main" val="1102778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E806FF-74F2-7CCA-336B-82B870AD8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D8F58D-E3FC-8DC8-C574-B5FF654F8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1">
            <a:extLst>
              <a:ext uri="{FF2B5EF4-FFF2-40B4-BE49-F238E27FC236}">
                <a16:creationId xmlns:a16="http://schemas.microsoft.com/office/drawing/2014/main" id="{B610F42D-9EC4-52BA-F617-C05BDB06AF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1" name="Freeform: Shape 12">
              <a:extLst>
                <a:ext uri="{FF2B5EF4-FFF2-40B4-BE49-F238E27FC236}">
                  <a16:creationId xmlns:a16="http://schemas.microsoft.com/office/drawing/2014/main" id="{E9C3FAA4-E943-09DC-5AC4-23CFA51A4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
              <a:extLst>
                <a:ext uri="{FF2B5EF4-FFF2-40B4-BE49-F238E27FC236}">
                  <a16:creationId xmlns:a16="http://schemas.microsoft.com/office/drawing/2014/main" id="{B4A31797-2D68-8363-6A48-9E6C961C1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4">
              <a:extLst>
                <a:ext uri="{FF2B5EF4-FFF2-40B4-BE49-F238E27FC236}">
                  <a16:creationId xmlns:a16="http://schemas.microsoft.com/office/drawing/2014/main" id="{E3C08A8C-789F-2C62-9296-49C81F880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5">
              <a:extLst>
                <a:ext uri="{FF2B5EF4-FFF2-40B4-BE49-F238E27FC236}">
                  <a16:creationId xmlns:a16="http://schemas.microsoft.com/office/drawing/2014/main" id="{AEC70448-FB84-D37C-F98E-9B27AFD37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7">
            <a:extLst>
              <a:ext uri="{FF2B5EF4-FFF2-40B4-BE49-F238E27FC236}">
                <a16:creationId xmlns:a16="http://schemas.microsoft.com/office/drawing/2014/main" id="{A72A47BC-A8DC-E425-FEE4-18C586F83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8" name="Freeform: Shape 18">
              <a:extLst>
                <a:ext uri="{FF2B5EF4-FFF2-40B4-BE49-F238E27FC236}">
                  <a16:creationId xmlns:a16="http://schemas.microsoft.com/office/drawing/2014/main" id="{441D0460-794F-DDB6-E3D3-14BBD2887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9">
              <a:extLst>
                <a:ext uri="{FF2B5EF4-FFF2-40B4-BE49-F238E27FC236}">
                  <a16:creationId xmlns:a16="http://schemas.microsoft.com/office/drawing/2014/main" id="{F5732E32-0FF9-5762-A973-CECD708FF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0">
              <a:extLst>
                <a:ext uri="{FF2B5EF4-FFF2-40B4-BE49-F238E27FC236}">
                  <a16:creationId xmlns:a16="http://schemas.microsoft.com/office/drawing/2014/main" id="{6E958EAB-1274-73D6-C500-CAC6C2F360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1">
              <a:extLst>
                <a:ext uri="{FF2B5EF4-FFF2-40B4-BE49-F238E27FC236}">
                  <a16:creationId xmlns:a16="http://schemas.microsoft.com/office/drawing/2014/main" id="{A03D6089-8115-4FFA-D622-8EE0AD033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6826B0F8-C2AA-DBC0-B8C7-4C250D4A0255}"/>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r>
              <a:rPr lang="fr-FR" sz="2400" b="1" dirty="0">
                <a:solidFill>
                  <a:schemeClr val="accent6">
                    <a:lumMod val="75000"/>
                  </a:schemeClr>
                </a:solidFill>
                <a:latin typeface="Verdana" panose="020B0604030504040204" pitchFamily="34" charset="0"/>
              </a:rPr>
              <a:t> - Spring</a:t>
            </a:r>
            <a:r>
              <a:rPr lang="fr-FR" sz="800" b="1" dirty="0">
                <a:solidFill>
                  <a:schemeClr val="accent6">
                    <a:lumMod val="75000"/>
                  </a:schemeClr>
                </a:solidFill>
              </a:rPr>
              <a:t> </a:t>
            </a:r>
            <a:r>
              <a:rPr lang="fr-FR" sz="2400" b="1" dirty="0" err="1">
                <a:solidFill>
                  <a:schemeClr val="accent6">
                    <a:lumMod val="75000"/>
                  </a:schemeClr>
                </a:solidFill>
                <a:latin typeface="Verdana" panose="020B0604030504040204" pitchFamily="34" charset="0"/>
              </a:rPr>
              <a:t>Sleuth</a:t>
            </a:r>
            <a:endParaRPr lang="fr-FR" sz="2400" b="1" dirty="0">
              <a:solidFill>
                <a:schemeClr val="accent6">
                  <a:lumMod val="75000"/>
                </a:schemeClr>
              </a:solidFill>
              <a:latin typeface="Verdana" panose="020B0604030504040204" pitchFamily="34" charset="0"/>
            </a:endParaRPr>
          </a:p>
        </p:txBody>
      </p:sp>
      <p:sp>
        <p:nvSpPr>
          <p:cNvPr id="6" name="ZoneTexte 5">
            <a:extLst>
              <a:ext uri="{FF2B5EF4-FFF2-40B4-BE49-F238E27FC236}">
                <a16:creationId xmlns:a16="http://schemas.microsoft.com/office/drawing/2014/main" id="{F8656B01-DE5E-7972-E2D6-75AA98B92C29}"/>
              </a:ext>
            </a:extLst>
          </p:cNvPr>
          <p:cNvSpPr txBox="1"/>
          <p:nvPr/>
        </p:nvSpPr>
        <p:spPr>
          <a:xfrm>
            <a:off x="706651" y="1205383"/>
            <a:ext cx="5038541" cy="1754326"/>
          </a:xfrm>
          <a:prstGeom prst="rect">
            <a:avLst/>
          </a:prstGeom>
          <a:noFill/>
          <a:ln>
            <a:solidFill>
              <a:schemeClr val="tx1"/>
            </a:solidFill>
          </a:ln>
        </p:spPr>
        <p:txBody>
          <a:bodyPr wrap="square">
            <a:spAutoFit/>
          </a:bodyPr>
          <a:lstStyle/>
          <a:p>
            <a:pPr algn="l"/>
            <a:r>
              <a:rPr lang="fr-FR" b="0" i="0" dirty="0">
                <a:solidFill>
                  <a:srgbClr val="271A38"/>
                </a:solidFill>
                <a:effectLst/>
                <a:latin typeface="Inter"/>
              </a:rPr>
              <a:t>1. Afin d'accomplir la première étape qui consiste à ajouter un ID unique à chaque requête transitant par nos micro-services, nous allons les enrichir des dépendances </a:t>
            </a:r>
            <a:r>
              <a:rPr lang="fr-FR" b="1" i="0" dirty="0" err="1">
                <a:solidFill>
                  <a:schemeClr val="accent6">
                    <a:lumMod val="75000"/>
                  </a:schemeClr>
                </a:solidFill>
                <a:effectLst/>
                <a:latin typeface="Inter"/>
              </a:rPr>
              <a:t>Sleuth</a:t>
            </a:r>
            <a:r>
              <a:rPr lang="fr-FR" b="0" i="0" dirty="0">
                <a:solidFill>
                  <a:srgbClr val="271A38"/>
                </a:solidFill>
                <a:effectLst/>
                <a:latin typeface="Inter"/>
              </a:rPr>
              <a:t>.</a:t>
            </a:r>
          </a:p>
          <a:p>
            <a:pPr algn="l"/>
            <a:r>
              <a:rPr lang="fr-FR" b="0" i="0" dirty="0">
                <a:solidFill>
                  <a:srgbClr val="271A38"/>
                </a:solidFill>
                <a:effectLst/>
                <a:latin typeface="Inter"/>
              </a:rPr>
              <a:t>Faisons cela sur ZUUL pour commencer. Comme d'habitude, </a:t>
            </a:r>
            <a:r>
              <a:rPr lang="fr-FR" b="1" i="0" dirty="0">
                <a:solidFill>
                  <a:schemeClr val="accent6">
                    <a:lumMod val="75000"/>
                  </a:schemeClr>
                </a:solidFill>
                <a:effectLst/>
                <a:latin typeface="Inter"/>
              </a:rPr>
              <a:t>ajoutez le starter de </a:t>
            </a:r>
            <a:r>
              <a:rPr lang="fr-FR" b="1" i="0" dirty="0" err="1">
                <a:solidFill>
                  <a:schemeClr val="accent6">
                    <a:lumMod val="75000"/>
                  </a:schemeClr>
                </a:solidFill>
                <a:effectLst/>
                <a:latin typeface="Inter"/>
              </a:rPr>
              <a:t>Sleuth</a:t>
            </a:r>
            <a:r>
              <a:rPr lang="fr-FR" b="1" i="0" dirty="0">
                <a:solidFill>
                  <a:schemeClr val="accent6">
                    <a:lumMod val="75000"/>
                  </a:schemeClr>
                </a:solidFill>
                <a:effectLst/>
                <a:latin typeface="Inter"/>
              </a:rPr>
              <a:t> </a:t>
            </a:r>
            <a:r>
              <a:rPr lang="fr-FR" dirty="0">
                <a:solidFill>
                  <a:srgbClr val="271A38"/>
                </a:solidFill>
                <a:latin typeface="Inter"/>
              </a:rPr>
              <a:t>au </a:t>
            </a:r>
            <a:r>
              <a:rPr lang="fr-FR" b="1" i="1" dirty="0">
                <a:solidFill>
                  <a:srgbClr val="271A38"/>
                </a:solidFill>
                <a:effectLst/>
                <a:latin typeface="Inter"/>
              </a:rPr>
              <a:t>pom.xml</a:t>
            </a:r>
            <a:endParaRPr lang="fr-FR" b="0" i="0" dirty="0">
              <a:solidFill>
                <a:srgbClr val="271A38"/>
              </a:solidFill>
              <a:effectLst/>
              <a:latin typeface="Inter"/>
            </a:endParaRPr>
          </a:p>
        </p:txBody>
      </p:sp>
      <p:pic>
        <p:nvPicPr>
          <p:cNvPr id="9" name="Image 8">
            <a:extLst>
              <a:ext uri="{FF2B5EF4-FFF2-40B4-BE49-F238E27FC236}">
                <a16:creationId xmlns:a16="http://schemas.microsoft.com/office/drawing/2014/main" id="{12882B7B-1A8C-ADEA-1E64-7061C02F4012}"/>
              </a:ext>
            </a:extLst>
          </p:cNvPr>
          <p:cNvPicPr>
            <a:picLocks noChangeAspect="1"/>
          </p:cNvPicPr>
          <p:nvPr/>
        </p:nvPicPr>
        <p:blipFill>
          <a:blip r:embed="rId2"/>
          <a:stretch>
            <a:fillRect/>
          </a:stretch>
        </p:blipFill>
        <p:spPr>
          <a:xfrm>
            <a:off x="706650" y="3148034"/>
            <a:ext cx="5038541" cy="847725"/>
          </a:xfrm>
          <a:prstGeom prst="rect">
            <a:avLst/>
          </a:prstGeom>
        </p:spPr>
      </p:pic>
      <p:sp>
        <p:nvSpPr>
          <p:cNvPr id="20" name="ZoneTexte 19">
            <a:extLst>
              <a:ext uri="{FF2B5EF4-FFF2-40B4-BE49-F238E27FC236}">
                <a16:creationId xmlns:a16="http://schemas.microsoft.com/office/drawing/2014/main" id="{92050C44-F5D9-3214-926C-F118CCB05DC0}"/>
              </a:ext>
            </a:extLst>
          </p:cNvPr>
          <p:cNvSpPr txBox="1"/>
          <p:nvPr/>
        </p:nvSpPr>
        <p:spPr>
          <a:xfrm>
            <a:off x="5908922" y="1205383"/>
            <a:ext cx="6124754" cy="646331"/>
          </a:xfrm>
          <a:prstGeom prst="rect">
            <a:avLst/>
          </a:prstGeom>
          <a:noFill/>
          <a:ln>
            <a:solidFill>
              <a:schemeClr val="tx1"/>
            </a:solidFill>
          </a:ln>
        </p:spPr>
        <p:txBody>
          <a:bodyPr wrap="square">
            <a:spAutoFit/>
          </a:bodyPr>
          <a:lstStyle/>
          <a:p>
            <a:r>
              <a:rPr lang="fr-FR" b="0" i="0" dirty="0">
                <a:solidFill>
                  <a:srgbClr val="271A38"/>
                </a:solidFill>
                <a:effectLst/>
                <a:latin typeface="Inter"/>
              </a:rPr>
              <a:t>2. Créez une classe </a:t>
            </a:r>
            <a:r>
              <a:rPr lang="fr-FR" b="1" i="1" dirty="0" err="1">
                <a:solidFill>
                  <a:srgbClr val="271A38"/>
                </a:solidFill>
                <a:effectLst/>
                <a:latin typeface="Inter"/>
              </a:rPr>
              <a:t>SleuthConfig</a:t>
            </a:r>
            <a:r>
              <a:rPr lang="fr-FR" b="0" i="0" dirty="0">
                <a:solidFill>
                  <a:srgbClr val="271A38"/>
                </a:solidFill>
                <a:effectLst/>
                <a:latin typeface="Inter"/>
              </a:rPr>
              <a:t> sous un package : configuration.</a:t>
            </a:r>
            <a:endParaRPr lang="fr-FR" dirty="0"/>
          </a:p>
        </p:txBody>
      </p:sp>
      <p:pic>
        <p:nvPicPr>
          <p:cNvPr id="22" name="Image 21">
            <a:extLst>
              <a:ext uri="{FF2B5EF4-FFF2-40B4-BE49-F238E27FC236}">
                <a16:creationId xmlns:a16="http://schemas.microsoft.com/office/drawing/2014/main" id="{6B85E79F-A6B6-CFFE-FDEC-D0686E6B21D3}"/>
              </a:ext>
            </a:extLst>
          </p:cNvPr>
          <p:cNvPicPr>
            <a:picLocks noChangeAspect="1"/>
          </p:cNvPicPr>
          <p:nvPr/>
        </p:nvPicPr>
        <p:blipFill>
          <a:blip r:embed="rId3"/>
          <a:stretch>
            <a:fillRect/>
          </a:stretch>
        </p:blipFill>
        <p:spPr>
          <a:xfrm>
            <a:off x="5908922" y="1945750"/>
            <a:ext cx="6124754" cy="3105150"/>
          </a:xfrm>
          <a:prstGeom prst="rect">
            <a:avLst/>
          </a:prstGeom>
        </p:spPr>
      </p:pic>
      <p:sp>
        <p:nvSpPr>
          <p:cNvPr id="23" name="Rectangle 1">
            <a:extLst>
              <a:ext uri="{FF2B5EF4-FFF2-40B4-BE49-F238E27FC236}">
                <a16:creationId xmlns:a16="http://schemas.microsoft.com/office/drawing/2014/main" id="{3B707FE4-669B-7870-A1CD-A16CE01F8912}"/>
              </a:ext>
            </a:extLst>
          </p:cNvPr>
          <p:cNvSpPr>
            <a:spLocks noChangeArrowheads="1"/>
          </p:cNvSpPr>
          <p:nvPr/>
        </p:nvSpPr>
        <p:spPr bwMode="auto">
          <a:xfrm>
            <a:off x="569344" y="5292334"/>
            <a:ext cx="11464332" cy="110799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914" tIns="0" rIns="34914"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accent6">
                    <a:lumMod val="75000"/>
                  </a:schemeClr>
                </a:solidFill>
                <a:effectLst/>
                <a:latin typeface="+mn-lt"/>
                <a:cs typeface="Courier New" panose="02070309020205020404" pitchFamily="49" charset="0"/>
              </a:rPr>
              <a:t>Sampler.ALWAYS_SAMPLE</a:t>
            </a:r>
            <a:r>
              <a:rPr kumimoji="0" lang="fr-FR" altLang="fr-FR" b="1" i="0" u="none" strike="noStrike" cap="none" normalizeH="0" baseline="0" dirty="0">
                <a:ln>
                  <a:noFill/>
                </a:ln>
                <a:solidFill>
                  <a:schemeClr val="accent6">
                    <a:lumMod val="75000"/>
                  </a:schemeClr>
                </a:solidFill>
                <a:effectLst/>
                <a:latin typeface="+mn-lt"/>
              </a:rPr>
              <a:t>  </a:t>
            </a:r>
            <a:r>
              <a:rPr kumimoji="0" lang="fr-FR" altLang="fr-FR" b="0" i="0" u="none" strike="noStrike" cap="none" normalizeH="0" baseline="0" dirty="0">
                <a:ln>
                  <a:noFill/>
                </a:ln>
                <a:solidFill>
                  <a:srgbClr val="271A38"/>
                </a:solidFill>
                <a:effectLst/>
                <a:latin typeface="+mn-lt"/>
              </a:rPr>
              <a:t>demande que toutes les requêtes soient marquées par des ID et soient exportables vers d'autres services comme </a:t>
            </a:r>
            <a:r>
              <a:rPr kumimoji="0" lang="fr-FR" altLang="fr-FR" b="0" i="0" u="none" strike="noStrike" cap="none" normalizeH="0" baseline="0" dirty="0" err="1">
                <a:ln>
                  <a:noFill/>
                </a:ln>
                <a:solidFill>
                  <a:srgbClr val="271A38"/>
                </a:solidFill>
                <a:effectLst/>
                <a:latin typeface="+mn-lt"/>
              </a:rPr>
              <a:t>Zipkin</a:t>
            </a:r>
            <a:r>
              <a:rPr kumimoji="0" lang="fr-FR" altLang="fr-FR" b="0" i="0" u="none" strike="noStrike" cap="none" normalizeH="0" baseline="0" dirty="0">
                <a:ln>
                  <a:noFill/>
                </a:ln>
                <a:solidFill>
                  <a:srgbClr val="271A38"/>
                </a:solidFill>
                <a:effectLst/>
                <a:latin typeface="+mn-lt"/>
              </a:rPr>
              <a:t>.</a:t>
            </a:r>
            <a:endParaRPr kumimoji="0" lang="fr-FR" altLang="fr-FR"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271A38"/>
                </a:solidFill>
                <a:effectLst/>
                <a:latin typeface="+mn-lt"/>
              </a:rPr>
              <a:t>Afin de pouvoir vérifier que </a:t>
            </a:r>
            <a:r>
              <a:rPr kumimoji="0" lang="fr-FR" altLang="fr-FR" b="1" i="0" u="none" strike="noStrike" cap="none" normalizeH="0" baseline="0" dirty="0" err="1">
                <a:ln>
                  <a:noFill/>
                </a:ln>
                <a:solidFill>
                  <a:schemeClr val="accent6">
                    <a:lumMod val="75000"/>
                  </a:schemeClr>
                </a:solidFill>
                <a:effectLst/>
                <a:latin typeface="+mn-lt"/>
              </a:rPr>
              <a:t>Sleuth</a:t>
            </a:r>
            <a:r>
              <a:rPr kumimoji="0" lang="fr-FR" altLang="fr-FR" b="0" i="0" u="none" strike="noStrike" cap="none" normalizeH="0" baseline="0" dirty="0">
                <a:ln>
                  <a:noFill/>
                </a:ln>
                <a:solidFill>
                  <a:srgbClr val="271A38"/>
                </a:solidFill>
                <a:effectLst/>
                <a:latin typeface="+mn-lt"/>
              </a:rPr>
              <a:t> fonctionne directement dans la console avant d'en arriver à </a:t>
            </a:r>
            <a:r>
              <a:rPr kumimoji="0" lang="fr-FR" altLang="fr-FR" b="0" i="0" u="none" strike="noStrike" cap="none" normalizeH="0" baseline="0" dirty="0" err="1">
                <a:ln>
                  <a:noFill/>
                </a:ln>
                <a:solidFill>
                  <a:srgbClr val="271A38"/>
                </a:solidFill>
                <a:effectLst/>
                <a:latin typeface="+mn-lt"/>
              </a:rPr>
              <a:t>Zipkin</a:t>
            </a:r>
            <a:r>
              <a:rPr kumimoji="0" lang="fr-FR" altLang="fr-FR" b="0" i="0" u="none" strike="noStrike" cap="none" normalizeH="0" baseline="0" dirty="0">
                <a:ln>
                  <a:noFill/>
                </a:ln>
                <a:solidFill>
                  <a:srgbClr val="271A38"/>
                </a:solidFill>
                <a:effectLst/>
                <a:latin typeface="+mn-lt"/>
              </a:rPr>
              <a:t>, affichez un message de log dans chaque service que traversera la requête.</a:t>
            </a:r>
            <a:endParaRPr kumimoji="0" lang="fr-FR" altLang="fr-FR"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10525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2">
            <a:extLst>
              <a:ext uri="{FF2B5EF4-FFF2-40B4-BE49-F238E27FC236}">
                <a16:creationId xmlns:a16="http://schemas.microsoft.com/office/drawing/2014/main" id="{DAD70AC4-E890-BB6D-DEF1-BFD0733DC62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r>
              <a:rPr lang="fr-FR" sz="2400" b="1" dirty="0">
                <a:solidFill>
                  <a:schemeClr val="accent6">
                    <a:lumMod val="75000"/>
                  </a:schemeClr>
                </a:solidFill>
                <a:latin typeface="Verdana" panose="020B0604030504040204" pitchFamily="34" charset="0"/>
              </a:rPr>
              <a:t> - Spring</a:t>
            </a:r>
            <a:r>
              <a:rPr lang="fr-FR" sz="800" b="1" dirty="0">
                <a:solidFill>
                  <a:schemeClr val="accent6">
                    <a:lumMod val="75000"/>
                  </a:schemeClr>
                </a:solidFill>
              </a:rPr>
              <a:t> </a:t>
            </a:r>
            <a:r>
              <a:rPr lang="fr-FR" sz="2400" b="1" dirty="0" err="1">
                <a:solidFill>
                  <a:schemeClr val="accent6">
                    <a:lumMod val="75000"/>
                  </a:schemeClr>
                </a:solidFill>
                <a:latin typeface="Verdana" panose="020B0604030504040204" pitchFamily="34" charset="0"/>
              </a:rPr>
              <a:t>Sleuth</a:t>
            </a:r>
            <a:endParaRPr lang="fr-FR" sz="2400" b="1" dirty="0">
              <a:solidFill>
                <a:schemeClr val="accent6">
                  <a:lumMod val="75000"/>
                </a:schemeClr>
              </a:solidFill>
              <a:latin typeface="Verdana" panose="020B0604030504040204" pitchFamily="34" charset="0"/>
            </a:endParaRPr>
          </a:p>
        </p:txBody>
      </p:sp>
      <p:sp>
        <p:nvSpPr>
          <p:cNvPr id="3" name="ZoneTexte 2">
            <a:extLst>
              <a:ext uri="{FF2B5EF4-FFF2-40B4-BE49-F238E27FC236}">
                <a16:creationId xmlns:a16="http://schemas.microsoft.com/office/drawing/2014/main" id="{59D3067F-F511-FECD-CF10-E663E43D869F}"/>
              </a:ext>
            </a:extLst>
          </p:cNvPr>
          <p:cNvSpPr txBox="1"/>
          <p:nvPr/>
        </p:nvSpPr>
        <p:spPr>
          <a:xfrm>
            <a:off x="838047" y="1132257"/>
            <a:ext cx="6122772" cy="369332"/>
          </a:xfrm>
          <a:prstGeom prst="rect">
            <a:avLst/>
          </a:prstGeom>
          <a:noFill/>
        </p:spPr>
        <p:txBody>
          <a:bodyPr wrap="square">
            <a:spAutoFit/>
          </a:bodyPr>
          <a:lstStyle/>
          <a:p>
            <a:r>
              <a:rPr lang="fr-FR" b="0" i="0" dirty="0">
                <a:solidFill>
                  <a:srgbClr val="271A38"/>
                </a:solidFill>
                <a:effectLst/>
                <a:latin typeface="Inter"/>
              </a:rPr>
              <a:t>Le résultat affiché sur la console par </a:t>
            </a:r>
            <a:r>
              <a:rPr lang="fr-FR" b="1" i="0" dirty="0" err="1">
                <a:solidFill>
                  <a:schemeClr val="accent6">
                    <a:lumMod val="75000"/>
                  </a:schemeClr>
                </a:solidFill>
                <a:effectLst/>
                <a:latin typeface="Inter"/>
              </a:rPr>
              <a:t>Sleuth</a:t>
            </a:r>
            <a:r>
              <a:rPr lang="fr-FR" b="0" i="0" dirty="0">
                <a:solidFill>
                  <a:srgbClr val="271A38"/>
                </a:solidFill>
                <a:effectLst/>
                <a:latin typeface="Inter"/>
              </a:rPr>
              <a:t> :</a:t>
            </a:r>
            <a:endParaRPr lang="fr-FR" dirty="0"/>
          </a:p>
        </p:txBody>
      </p:sp>
      <p:pic>
        <p:nvPicPr>
          <p:cNvPr id="9" name="Image 8">
            <a:extLst>
              <a:ext uri="{FF2B5EF4-FFF2-40B4-BE49-F238E27FC236}">
                <a16:creationId xmlns:a16="http://schemas.microsoft.com/office/drawing/2014/main" id="{C8E8E2E1-F728-2517-788F-4AE1EE2C211E}"/>
              </a:ext>
            </a:extLst>
          </p:cNvPr>
          <p:cNvPicPr>
            <a:picLocks noChangeAspect="1"/>
          </p:cNvPicPr>
          <p:nvPr/>
        </p:nvPicPr>
        <p:blipFill>
          <a:blip r:embed="rId2"/>
          <a:stretch>
            <a:fillRect/>
          </a:stretch>
        </p:blipFill>
        <p:spPr>
          <a:xfrm>
            <a:off x="932034" y="1654392"/>
            <a:ext cx="8029575" cy="485775"/>
          </a:xfrm>
          <a:prstGeom prst="rect">
            <a:avLst/>
          </a:prstGeom>
        </p:spPr>
      </p:pic>
      <p:sp useBgFill="1">
        <p:nvSpPr>
          <p:cNvPr id="2" name="Rectangle 1">
            <a:extLst>
              <a:ext uri="{FF2B5EF4-FFF2-40B4-BE49-F238E27FC236}">
                <a16:creationId xmlns:a16="http://schemas.microsoft.com/office/drawing/2014/main" id="{0AED2B99-35C1-FCFE-408F-10864DD2A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460FA3-F678-B00F-2C48-7008C659E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 name="Group 11">
            <a:extLst>
              <a:ext uri="{FF2B5EF4-FFF2-40B4-BE49-F238E27FC236}">
                <a16:creationId xmlns:a16="http://schemas.microsoft.com/office/drawing/2014/main" id="{C9FAA309-7BC9-B2DB-084C-715472F8B7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 name="Freeform: Shape 12">
              <a:extLst>
                <a:ext uri="{FF2B5EF4-FFF2-40B4-BE49-F238E27FC236}">
                  <a16:creationId xmlns:a16="http://schemas.microsoft.com/office/drawing/2014/main" id="{6B714C5E-2BE7-72F0-F7B9-FF76F5A71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A3CFAF34-1BD0-95B3-5961-6946D98C5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128D73A5-E855-F69C-E4C5-B8374DDED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5FA10112-83AB-95BC-D972-ABFC703B5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7">
            <a:extLst>
              <a:ext uri="{FF2B5EF4-FFF2-40B4-BE49-F238E27FC236}">
                <a16:creationId xmlns:a16="http://schemas.microsoft.com/office/drawing/2014/main" id="{2DD41D6A-A4C9-399C-AA6A-494EDBACAD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3" name="Freeform: Shape 18">
              <a:extLst>
                <a:ext uri="{FF2B5EF4-FFF2-40B4-BE49-F238E27FC236}">
                  <a16:creationId xmlns:a16="http://schemas.microsoft.com/office/drawing/2014/main" id="{46573112-8DAE-5768-E5E6-5583CE344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9">
              <a:extLst>
                <a:ext uri="{FF2B5EF4-FFF2-40B4-BE49-F238E27FC236}">
                  <a16:creationId xmlns:a16="http://schemas.microsoft.com/office/drawing/2014/main" id="{63FB8F35-46EB-3031-CFBE-39F542DB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0">
              <a:extLst>
                <a:ext uri="{FF2B5EF4-FFF2-40B4-BE49-F238E27FC236}">
                  <a16:creationId xmlns:a16="http://schemas.microsoft.com/office/drawing/2014/main" id="{34C7C068-A4E8-14D0-0DC9-934C334CB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1">
              <a:extLst>
                <a:ext uri="{FF2B5EF4-FFF2-40B4-BE49-F238E27FC236}">
                  <a16:creationId xmlns:a16="http://schemas.microsoft.com/office/drawing/2014/main" id="{7BFC0DA5-D8F8-C3A7-D9E2-0896A336C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ZoneTexte 16">
            <a:extLst>
              <a:ext uri="{FF2B5EF4-FFF2-40B4-BE49-F238E27FC236}">
                <a16:creationId xmlns:a16="http://schemas.microsoft.com/office/drawing/2014/main" id="{D1D4938B-8734-3B4E-EC8B-D99932FBB0B4}"/>
              </a:ext>
            </a:extLst>
          </p:cNvPr>
          <p:cNvSpPr txBox="1"/>
          <p:nvPr/>
        </p:nvSpPr>
        <p:spPr>
          <a:xfrm>
            <a:off x="932033" y="2300761"/>
            <a:ext cx="9830701" cy="3631763"/>
          </a:xfrm>
          <a:prstGeom prst="rect">
            <a:avLst/>
          </a:prstGeom>
          <a:noFill/>
        </p:spPr>
        <p:txBody>
          <a:bodyPr wrap="square">
            <a:spAutoFit/>
          </a:bodyPr>
          <a:lstStyle/>
          <a:p>
            <a:pPr algn="l">
              <a:spcBef>
                <a:spcPts val="1200"/>
              </a:spcBef>
            </a:pPr>
            <a:r>
              <a:rPr lang="fr-FR" b="0" i="0" dirty="0">
                <a:solidFill>
                  <a:srgbClr val="271A38"/>
                </a:solidFill>
                <a:effectLst/>
              </a:rPr>
              <a:t>se compose de 4 éléments : [</a:t>
            </a:r>
            <a:r>
              <a:rPr lang="fr-FR" b="1" dirty="0">
                <a:solidFill>
                  <a:schemeClr val="accent6">
                    <a:lumMod val="75000"/>
                  </a:schemeClr>
                </a:solidFill>
              </a:rPr>
              <a:t>Nom de l'application, ID de traçage, ID du Span, Export (</a:t>
            </a:r>
            <a:r>
              <a:rPr lang="fr-FR" b="1" dirty="0" err="1">
                <a:solidFill>
                  <a:schemeClr val="accent6">
                    <a:lumMod val="75000"/>
                  </a:schemeClr>
                </a:solidFill>
              </a:rPr>
              <a:t>true</a:t>
            </a:r>
            <a:r>
              <a:rPr lang="fr-FR" b="1" dirty="0">
                <a:solidFill>
                  <a:schemeClr val="accent6">
                    <a:lumMod val="75000"/>
                  </a:schemeClr>
                </a:solidFill>
              </a:rPr>
              <a:t>/false)].</a:t>
            </a:r>
          </a:p>
          <a:p>
            <a:pPr algn="l">
              <a:spcBef>
                <a:spcPts val="1200"/>
              </a:spcBef>
            </a:pPr>
            <a:r>
              <a:rPr lang="fr-FR" b="0" i="0" dirty="0">
                <a:solidFill>
                  <a:srgbClr val="271A38"/>
                </a:solidFill>
                <a:effectLst/>
              </a:rPr>
              <a:t>Cette série d'informations donne tous les éléments à connaître pour pouvoir suivre l'application à travers les différents micro-services.</a:t>
            </a:r>
          </a:p>
          <a:p>
            <a:pPr marL="285750" indent="-285750" algn="l">
              <a:spcBef>
                <a:spcPts val="1200"/>
              </a:spcBef>
              <a:buFont typeface="Wingdings" panose="05000000000000000000" pitchFamily="2" charset="2"/>
              <a:buChar char="§"/>
            </a:pPr>
            <a:r>
              <a:rPr lang="fr-FR" b="1" i="0" dirty="0">
                <a:solidFill>
                  <a:srgbClr val="271A38"/>
                </a:solidFill>
                <a:effectLst/>
              </a:rPr>
              <a:t>Nom de l'application :</a:t>
            </a:r>
            <a:r>
              <a:rPr lang="fr-FR" b="0" i="0" dirty="0">
                <a:solidFill>
                  <a:srgbClr val="271A38"/>
                </a:solidFill>
                <a:effectLst/>
              </a:rPr>
              <a:t> le nom fourni dans </a:t>
            </a:r>
            <a:r>
              <a:rPr lang="fr-FR" b="0" i="1" dirty="0" err="1">
                <a:solidFill>
                  <a:srgbClr val="271A38"/>
                </a:solidFill>
                <a:effectLst/>
              </a:rPr>
              <a:t>application.properties</a:t>
            </a:r>
            <a:r>
              <a:rPr lang="fr-FR" b="0" i="1" dirty="0">
                <a:solidFill>
                  <a:srgbClr val="271A38"/>
                </a:solidFill>
                <a:effectLst/>
              </a:rPr>
              <a:t>.</a:t>
            </a:r>
            <a:endParaRPr lang="fr-FR" b="0" i="0" dirty="0">
              <a:solidFill>
                <a:srgbClr val="271A38"/>
              </a:solidFill>
              <a:effectLst/>
            </a:endParaRPr>
          </a:p>
          <a:p>
            <a:pPr marL="285750" indent="-285750" algn="l">
              <a:spcBef>
                <a:spcPts val="1200"/>
              </a:spcBef>
              <a:buFont typeface="Wingdings" panose="05000000000000000000" pitchFamily="2" charset="2"/>
              <a:buChar char="§"/>
            </a:pPr>
            <a:r>
              <a:rPr lang="fr-FR" b="1" i="0" dirty="0">
                <a:solidFill>
                  <a:srgbClr val="271A38"/>
                </a:solidFill>
                <a:effectLst/>
              </a:rPr>
              <a:t>ID de traçage :</a:t>
            </a:r>
            <a:r>
              <a:rPr lang="fr-FR" b="0" i="0" dirty="0">
                <a:solidFill>
                  <a:srgbClr val="271A38"/>
                </a:solidFill>
                <a:effectLst/>
              </a:rPr>
              <a:t> ID unique pour identifier cette requête.</a:t>
            </a:r>
          </a:p>
          <a:p>
            <a:pPr marL="285750" indent="-285750" algn="l">
              <a:spcBef>
                <a:spcPts val="1200"/>
              </a:spcBef>
              <a:buFont typeface="Wingdings" panose="05000000000000000000" pitchFamily="2" charset="2"/>
              <a:buChar char="§"/>
            </a:pPr>
            <a:r>
              <a:rPr lang="fr-FR" b="1" i="0" dirty="0">
                <a:solidFill>
                  <a:srgbClr val="271A38"/>
                </a:solidFill>
                <a:effectLst/>
              </a:rPr>
              <a:t>Span ID :</a:t>
            </a:r>
            <a:r>
              <a:rPr lang="fr-FR" b="0" i="0" dirty="0">
                <a:solidFill>
                  <a:srgbClr val="271A38"/>
                </a:solidFill>
                <a:effectLst/>
              </a:rPr>
              <a:t> un Span est une étape dans le trajet d'une requête. Chaque requête commence avec un ID et un Span ID identique, mais à chaque étape, le Span ID change, alors que l'ID de traçage reste fixe. Dans notre cas, nous allons avoir un Span ID différent pour ZUUL et pour </a:t>
            </a:r>
            <a:r>
              <a:rPr lang="fr-FR" b="0" i="0" dirty="0" err="1">
                <a:solidFill>
                  <a:srgbClr val="271A38"/>
                </a:solidFill>
                <a:effectLst/>
              </a:rPr>
              <a:t>Microservice</a:t>
            </a:r>
            <a:r>
              <a:rPr lang="fr-FR" b="0" i="0" dirty="0">
                <a:solidFill>
                  <a:srgbClr val="271A38"/>
                </a:solidFill>
                <a:effectLst/>
              </a:rPr>
              <a:t>-produits.</a:t>
            </a:r>
          </a:p>
          <a:p>
            <a:pPr marL="285750" indent="-285750" algn="l">
              <a:spcBef>
                <a:spcPts val="1200"/>
              </a:spcBef>
              <a:buFont typeface="Wingdings" panose="05000000000000000000" pitchFamily="2" charset="2"/>
              <a:buChar char="§"/>
            </a:pPr>
            <a:r>
              <a:rPr lang="fr-FR" b="1" i="0" dirty="0">
                <a:solidFill>
                  <a:srgbClr val="271A38"/>
                </a:solidFill>
                <a:effectLst/>
              </a:rPr>
              <a:t>Export :</a:t>
            </a:r>
            <a:r>
              <a:rPr lang="fr-FR" b="0" i="0" dirty="0">
                <a:solidFill>
                  <a:srgbClr val="271A38"/>
                </a:solidFill>
                <a:effectLst/>
              </a:rPr>
              <a:t> c'est la classe de configuration que nous avons ajoutée qui a fixé cette valeur à </a:t>
            </a:r>
            <a:r>
              <a:rPr lang="fr-FR" b="0" i="0" dirty="0" err="1">
                <a:solidFill>
                  <a:srgbClr val="271A38"/>
                </a:solidFill>
                <a:effectLst/>
              </a:rPr>
              <a:t>true</a:t>
            </a:r>
            <a:r>
              <a:rPr lang="fr-FR" b="0" i="0" dirty="0">
                <a:solidFill>
                  <a:srgbClr val="271A38"/>
                </a:solidFill>
                <a:effectLst/>
              </a:rPr>
              <a:t>. Elle permet de dire si cette requête est exportable vers </a:t>
            </a:r>
            <a:r>
              <a:rPr lang="fr-FR" b="0" i="0" dirty="0" err="1">
                <a:solidFill>
                  <a:srgbClr val="271A38"/>
                </a:solidFill>
                <a:effectLst/>
              </a:rPr>
              <a:t>Zipkin</a:t>
            </a:r>
            <a:r>
              <a:rPr lang="fr-FR" b="0" i="0" dirty="0">
                <a:solidFill>
                  <a:srgbClr val="271A38"/>
                </a:solidFill>
                <a:effectLst/>
              </a:rPr>
              <a:t> ou équivalent.</a:t>
            </a:r>
          </a:p>
        </p:txBody>
      </p:sp>
    </p:spTree>
    <p:extLst>
      <p:ext uri="{BB962C8B-B14F-4D97-AF65-F5344CB8AC3E}">
        <p14:creationId xmlns:p14="http://schemas.microsoft.com/office/powerpoint/2010/main" val="293146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C353E6A-902D-0FC1-48D3-B6B955FA7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CD688F-CE7D-D3FB-3819-F204BD59A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F9D9B437-CA96-F9C1-C9F8-EA5DEF5E65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8" name="Freeform: Shape 12">
              <a:extLst>
                <a:ext uri="{FF2B5EF4-FFF2-40B4-BE49-F238E27FC236}">
                  <a16:creationId xmlns:a16="http://schemas.microsoft.com/office/drawing/2014/main" id="{BDC4F438-43E6-E73A-4E68-B5BC8C2C3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3">
              <a:extLst>
                <a:ext uri="{FF2B5EF4-FFF2-40B4-BE49-F238E27FC236}">
                  <a16:creationId xmlns:a16="http://schemas.microsoft.com/office/drawing/2014/main" id="{B55E2A53-A8F3-F0A0-4F33-88A4171AE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35462FC3-0019-95C9-AD40-2C7ECC512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64FD0B72-D054-F356-7D5F-4267F39B6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7">
            <a:extLst>
              <a:ext uri="{FF2B5EF4-FFF2-40B4-BE49-F238E27FC236}">
                <a16:creationId xmlns:a16="http://schemas.microsoft.com/office/drawing/2014/main" id="{A10066CA-B357-9FD3-09F0-36018B47A07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3" name="Freeform: Shape 18">
              <a:extLst>
                <a:ext uri="{FF2B5EF4-FFF2-40B4-BE49-F238E27FC236}">
                  <a16:creationId xmlns:a16="http://schemas.microsoft.com/office/drawing/2014/main" id="{056568CD-D212-D37F-984B-23C7545C3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9">
              <a:extLst>
                <a:ext uri="{FF2B5EF4-FFF2-40B4-BE49-F238E27FC236}">
                  <a16:creationId xmlns:a16="http://schemas.microsoft.com/office/drawing/2014/main" id="{72721C28-C277-EE02-BC32-E02ABAD38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0">
              <a:extLst>
                <a:ext uri="{FF2B5EF4-FFF2-40B4-BE49-F238E27FC236}">
                  <a16:creationId xmlns:a16="http://schemas.microsoft.com/office/drawing/2014/main" id="{6A8BADBC-93D7-F8A6-AD21-ABC86524C5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1">
              <a:extLst>
                <a:ext uri="{FF2B5EF4-FFF2-40B4-BE49-F238E27FC236}">
                  <a16:creationId xmlns:a16="http://schemas.microsoft.com/office/drawing/2014/main" id="{647E425A-6F58-D3F8-AF7A-AC631F3EB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86140A37-CE39-0547-2D35-70474585532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97863991-34FF-8246-B95E-E93ECF1B81AA}"/>
              </a:ext>
            </a:extLst>
          </p:cNvPr>
          <p:cNvSpPr txBox="1"/>
          <p:nvPr/>
        </p:nvSpPr>
        <p:spPr>
          <a:xfrm>
            <a:off x="799414" y="1256479"/>
            <a:ext cx="6122772" cy="646331"/>
          </a:xfrm>
          <a:prstGeom prst="rect">
            <a:avLst/>
          </a:prstGeom>
          <a:noFill/>
        </p:spPr>
        <p:txBody>
          <a:bodyPr wrap="square">
            <a:spAutoFit/>
          </a:bodyPr>
          <a:lstStyle/>
          <a:p>
            <a:r>
              <a:rPr lang="fr-FR" b="1" i="0" dirty="0">
                <a:solidFill>
                  <a:srgbClr val="271A38"/>
                </a:solidFill>
                <a:effectLst/>
                <a:latin typeface="Inter"/>
              </a:rPr>
              <a:t>Configuration </a:t>
            </a:r>
            <a:r>
              <a:rPr lang="fr-FR" sz="1800" b="1" i="0" u="none" strike="noStrike" baseline="0" dirty="0">
                <a:solidFill>
                  <a:schemeClr val="accent6">
                    <a:lumMod val="75000"/>
                  </a:schemeClr>
                </a:solidFill>
                <a:latin typeface="Verdana" panose="020B0604030504040204" pitchFamily="34" charset="0"/>
              </a:rPr>
              <a:t>ZIPKIN</a:t>
            </a:r>
            <a:endParaRPr lang="fr-FR" b="1" i="0" dirty="0">
              <a:solidFill>
                <a:srgbClr val="271A38"/>
              </a:solidFill>
              <a:effectLst/>
              <a:latin typeface="Inter"/>
            </a:endParaRPr>
          </a:p>
          <a:p>
            <a:r>
              <a:rPr lang="fr-FR" i="0" dirty="0">
                <a:solidFill>
                  <a:srgbClr val="271A38"/>
                </a:solidFill>
                <a:effectLst/>
                <a:latin typeface="Inter"/>
              </a:rPr>
              <a:t>Ajoutez cette dépendance à tous les micro-services à tracer</a:t>
            </a:r>
            <a:r>
              <a:rPr lang="fr-FR" b="1" i="0" dirty="0">
                <a:solidFill>
                  <a:srgbClr val="271A38"/>
                </a:solidFill>
                <a:effectLst/>
                <a:latin typeface="Inter"/>
              </a:rPr>
              <a:t>:</a:t>
            </a:r>
            <a:endParaRPr lang="fr-FR" dirty="0"/>
          </a:p>
        </p:txBody>
      </p:sp>
      <p:pic>
        <p:nvPicPr>
          <p:cNvPr id="7" name="Image 6">
            <a:extLst>
              <a:ext uri="{FF2B5EF4-FFF2-40B4-BE49-F238E27FC236}">
                <a16:creationId xmlns:a16="http://schemas.microsoft.com/office/drawing/2014/main" id="{9577470C-13C9-7A03-A1CE-07B98C5D5FDC}"/>
              </a:ext>
            </a:extLst>
          </p:cNvPr>
          <p:cNvPicPr>
            <a:picLocks noChangeAspect="1"/>
          </p:cNvPicPr>
          <p:nvPr/>
        </p:nvPicPr>
        <p:blipFill>
          <a:blip r:embed="rId2"/>
          <a:stretch>
            <a:fillRect/>
          </a:stretch>
        </p:blipFill>
        <p:spPr>
          <a:xfrm>
            <a:off x="3043084" y="1997238"/>
            <a:ext cx="6105525" cy="1162050"/>
          </a:xfrm>
          <a:prstGeom prst="rect">
            <a:avLst/>
          </a:prstGeom>
        </p:spPr>
      </p:pic>
    </p:spTree>
    <p:extLst>
      <p:ext uri="{BB962C8B-B14F-4D97-AF65-F5344CB8AC3E}">
        <p14:creationId xmlns:p14="http://schemas.microsoft.com/office/powerpoint/2010/main" val="20422518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F3669491-8DA6-ACB9-53D8-25420006E107}"/>
              </a:ext>
            </a:extLst>
          </p:cNvPr>
          <p:cNvSpPr>
            <a:spLocks noGrp="1"/>
          </p:cNvSpPr>
          <p:nvPr>
            <p:ph type="title"/>
          </p:nvPr>
        </p:nvSpPr>
        <p:spPr>
          <a:xfrm>
            <a:off x="2606128" y="2399407"/>
            <a:ext cx="7134771" cy="2310312"/>
          </a:xfrm>
        </p:spPr>
        <p:txBody>
          <a:bodyPr vert="horz" lIns="91440" tIns="45720" rIns="91440" bIns="45720" rtlCol="0" anchor="b">
            <a:normAutofit fontScale="90000"/>
          </a:bodyPr>
          <a:lstStyle/>
          <a:p>
            <a:pPr algn="ctr"/>
            <a:r>
              <a:rPr lang="en-US" sz="5200" b="1" i="0" u="none" strike="noStrike" kern="1200" baseline="0" dirty="0">
                <a:solidFill>
                  <a:schemeClr val="tx2"/>
                </a:solidFill>
                <a:latin typeface="+mj-lt"/>
                <a:ea typeface="+mj-ea"/>
                <a:cs typeface="+mj-cs"/>
              </a:rPr>
              <a:t>TP SYNTHESE SPRING CLOUD</a:t>
            </a:r>
            <a:br>
              <a:rPr lang="en-US" sz="5200" b="1" i="0" u="none" strike="noStrike" kern="1200" baseline="0" dirty="0">
                <a:solidFill>
                  <a:schemeClr val="tx2"/>
                </a:solidFill>
                <a:latin typeface="+mj-lt"/>
                <a:ea typeface="+mj-ea"/>
                <a:cs typeface="+mj-cs"/>
              </a:rPr>
            </a:br>
            <a:br>
              <a:rPr lang="en-US" sz="5200" b="1" i="0" u="none" strike="noStrike" kern="1200" baseline="0" dirty="0">
                <a:solidFill>
                  <a:schemeClr val="tx2"/>
                </a:solidFill>
                <a:latin typeface="+mj-lt"/>
                <a:ea typeface="+mj-ea"/>
                <a:cs typeface="+mj-cs"/>
              </a:rPr>
            </a:br>
            <a:r>
              <a:rPr lang="fr-MA" sz="3100" dirty="0">
                <a:hlinkClick r:id="rId2"/>
              </a:rPr>
              <a:t>https://github.com/jeouit/JEE2</a:t>
            </a:r>
            <a:endParaRPr lang="en-US" sz="3100" kern="1200" dirty="0">
              <a:solidFill>
                <a:schemeClr val="tx2"/>
              </a:solidFill>
              <a:latin typeface="+mj-lt"/>
              <a:ea typeface="+mj-ea"/>
              <a:cs typeface="+mj-cs"/>
            </a:endParaRPr>
          </a:p>
        </p:txBody>
      </p:sp>
    </p:spTree>
    <p:extLst>
      <p:ext uri="{BB962C8B-B14F-4D97-AF65-F5344CB8AC3E}">
        <p14:creationId xmlns:p14="http://schemas.microsoft.com/office/powerpoint/2010/main" val="3520351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7" name="Group 26">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28" name="Freeform: Shape 27">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34" name="Freeform: Shape 33">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ce réservé de la date 7">
            <a:extLst>
              <a:ext uri="{FF2B5EF4-FFF2-40B4-BE49-F238E27FC236}">
                <a16:creationId xmlns:a16="http://schemas.microsoft.com/office/drawing/2014/main" id="{3D369F6F-3DDC-21E7-0F03-8190A53759FF}"/>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pic>
        <p:nvPicPr>
          <p:cNvPr id="7" name="Image 6">
            <a:extLst>
              <a:ext uri="{FF2B5EF4-FFF2-40B4-BE49-F238E27FC236}">
                <a16:creationId xmlns:a16="http://schemas.microsoft.com/office/drawing/2014/main" id="{EDD46F85-2BB7-6FA8-D8FE-499E63878E52}"/>
              </a:ext>
            </a:extLst>
          </p:cNvPr>
          <p:cNvPicPr>
            <a:picLocks noChangeAspect="1"/>
          </p:cNvPicPr>
          <p:nvPr/>
        </p:nvPicPr>
        <p:blipFill>
          <a:blip r:embed="rId2"/>
          <a:stretch>
            <a:fillRect/>
          </a:stretch>
        </p:blipFill>
        <p:spPr>
          <a:xfrm>
            <a:off x="5386635" y="1677731"/>
            <a:ext cx="5994084" cy="4450019"/>
          </a:xfrm>
          <a:prstGeom prst="rect">
            <a:avLst/>
          </a:prstGeom>
        </p:spPr>
      </p:pic>
      <p:sp>
        <p:nvSpPr>
          <p:cNvPr id="8" name="Titre 52">
            <a:extLst>
              <a:ext uri="{FF2B5EF4-FFF2-40B4-BE49-F238E27FC236}">
                <a16:creationId xmlns:a16="http://schemas.microsoft.com/office/drawing/2014/main" id="{B8E2606D-4FB9-4B5D-AF92-011C06D6854D}"/>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rPr>
              <a:t>Spring Cloud : Edge Micro-Services</a:t>
            </a:r>
            <a:endParaRPr lang="fr-FR" sz="3200" b="1" dirty="0">
              <a:solidFill>
                <a:schemeClr val="tx2"/>
              </a:solidFill>
            </a:endParaRPr>
          </a:p>
        </p:txBody>
      </p:sp>
      <p:sp>
        <p:nvSpPr>
          <p:cNvPr id="10" name="ZoneTexte 9">
            <a:extLst>
              <a:ext uri="{FF2B5EF4-FFF2-40B4-BE49-F238E27FC236}">
                <a16:creationId xmlns:a16="http://schemas.microsoft.com/office/drawing/2014/main" id="{DDA14212-B280-B89E-80A8-AF62632F706D}"/>
              </a:ext>
            </a:extLst>
          </p:cNvPr>
          <p:cNvSpPr txBox="1"/>
          <p:nvPr/>
        </p:nvSpPr>
        <p:spPr>
          <a:xfrm>
            <a:off x="140537" y="2701526"/>
            <a:ext cx="6122504" cy="615553"/>
          </a:xfrm>
          <a:prstGeom prst="rect">
            <a:avLst/>
          </a:prstGeom>
          <a:noFill/>
        </p:spPr>
        <p:txBody>
          <a:bodyPr wrap="square">
            <a:spAutoFit/>
          </a:bodyPr>
          <a:lstStyle/>
          <a:p>
            <a:pPr algn="l"/>
            <a:endParaRPr lang="fr-FR" sz="1600" b="0" i="0" u="none" strike="noStrike" baseline="0" dirty="0">
              <a:solidFill>
                <a:srgbClr val="000000"/>
              </a:solidFill>
              <a:latin typeface="Verdana" panose="020B0604030504040204" pitchFamily="34" charset="0"/>
            </a:endParaRPr>
          </a:p>
          <a:p>
            <a:r>
              <a:rPr lang="fr-FR" sz="1800" b="0" i="0" u="none" strike="noStrike" baseline="0" dirty="0">
                <a:solidFill>
                  <a:srgbClr val="000000"/>
                </a:solidFill>
                <a:latin typeface="Verdana" panose="020B0604030504040204" pitchFamily="34" charset="0"/>
              </a:rPr>
              <a:t>Exemple de déploiement des micro-services</a:t>
            </a:r>
          </a:p>
        </p:txBody>
      </p:sp>
    </p:spTree>
    <p:extLst>
      <p:ext uri="{BB962C8B-B14F-4D97-AF65-F5344CB8AC3E}">
        <p14:creationId xmlns:p14="http://schemas.microsoft.com/office/powerpoint/2010/main" val="135546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7423690" y="1597375"/>
            <a:ext cx="4805996" cy="1297115"/>
          </a:xfrm>
        </p:spPr>
        <p:txBody>
          <a:bodyPr anchor="t">
            <a:normAutofit/>
          </a:bodyPr>
          <a:lstStyle/>
          <a:p>
            <a:pPr algn="l"/>
            <a:r>
              <a:rPr lang="en-US" sz="4000" dirty="0">
                <a:solidFill>
                  <a:schemeClr val="tx2"/>
                </a:solidFill>
              </a:rPr>
              <a:t>Spring Cloud Config</a:t>
            </a:r>
            <a:endParaRPr lang="fr-FR" sz="4000" dirty="0">
              <a:solidFill>
                <a:schemeClr val="tx2"/>
              </a:solidFill>
            </a:endParaRPr>
          </a:p>
        </p:txBody>
      </p:sp>
      <p:grpSp>
        <p:nvGrpSpPr>
          <p:cNvPr id="29" name="Group 28">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30" name="Freeform: Shape 29">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age 4">
            <a:extLst>
              <a:ext uri="{FF2B5EF4-FFF2-40B4-BE49-F238E27FC236}">
                <a16:creationId xmlns:a16="http://schemas.microsoft.com/office/drawing/2014/main" id="{FEDE9DE6-4217-D238-5D12-B902A5845631}"/>
              </a:ext>
            </a:extLst>
          </p:cNvPr>
          <p:cNvPicPr>
            <a:picLocks noChangeAspect="1"/>
          </p:cNvPicPr>
          <p:nvPr/>
        </p:nvPicPr>
        <p:blipFill>
          <a:blip r:embed="rId3"/>
          <a:stretch>
            <a:fillRect/>
          </a:stretch>
        </p:blipFill>
        <p:spPr>
          <a:xfrm>
            <a:off x="7423690" y="2213530"/>
            <a:ext cx="4141760" cy="2822409"/>
          </a:xfrm>
          <a:prstGeom prst="rect">
            <a:avLst/>
          </a:prstGeom>
          <a:ln>
            <a:noFill/>
          </a:ln>
        </p:spPr>
      </p:pic>
    </p:spTree>
    <p:extLst>
      <p:ext uri="{BB962C8B-B14F-4D97-AF65-F5344CB8AC3E}">
        <p14:creationId xmlns:p14="http://schemas.microsoft.com/office/powerpoint/2010/main" val="4091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6188</TotalTime>
  <Words>6105</Words>
  <Application>Microsoft Office PowerPoint</Application>
  <PresentationFormat>Grand écran</PresentationFormat>
  <Paragraphs>599</Paragraphs>
  <Slides>76</Slides>
  <Notes>7</Notes>
  <HiddenSlides>1</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76</vt:i4>
      </vt:variant>
    </vt:vector>
  </HeadingPairs>
  <TitlesOfParts>
    <vt:vector size="88" baseType="lpstr">
      <vt:lpstr>Arial</vt:lpstr>
      <vt:lpstr>Calibri</vt:lpstr>
      <vt:lpstr>Calibri Light</vt:lpstr>
      <vt:lpstr>Century Gothic</vt:lpstr>
      <vt:lpstr>Consolas</vt:lpstr>
      <vt:lpstr>Courier New</vt:lpstr>
      <vt:lpstr>Inter</vt:lpstr>
      <vt:lpstr>Montserrat</vt:lpstr>
      <vt:lpstr>Tahoma</vt:lpstr>
      <vt:lpstr>Verdana</vt:lpstr>
      <vt:lpstr>Wingdings</vt:lpstr>
      <vt:lpstr>Thème Office</vt:lpstr>
      <vt:lpstr>Présentation PowerPoint</vt:lpstr>
      <vt:lpstr>Plan de la formation</vt:lpstr>
      <vt:lpstr>Présentation PowerPoint</vt:lpstr>
      <vt:lpstr> Spring Cloud : Edge Services</vt:lpstr>
      <vt:lpstr>Présentation PowerPoint</vt:lpstr>
      <vt:lpstr>Spring Cloud : Edge Micro-Services</vt:lpstr>
      <vt:lpstr>Spring Cloud : Edge Micro-Services</vt:lpstr>
      <vt:lpstr>Présentation PowerPoint</vt:lpstr>
      <vt:lpstr>Spring Cloud Config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TP 3.1- Spring Cloud Config  https://github.com/jeouit/JEE2</vt:lpstr>
      <vt:lpstr>Spring Actuator</vt:lpstr>
      <vt:lpstr>Présentation PowerPoint</vt:lpstr>
      <vt:lpstr>Présentation PowerPoint</vt:lpstr>
      <vt:lpstr>Présentation PowerPoint</vt:lpstr>
      <vt:lpstr>Présentation PowerPoint</vt:lpstr>
      <vt:lpstr>TP 3.2- Spring Cloud Actuator  https://github.com/jeouit/JEE2</vt:lpstr>
      <vt:lpstr>  SPRING CLOUD NETFLIX: SERVICE DISCOVERY EUREKA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Communication synchrone entre micro-services :  OPENFEIGN</vt:lpstr>
      <vt:lpstr>Présentation PowerPoint</vt:lpstr>
      <vt:lpstr>Présentation PowerPoint</vt:lpstr>
      <vt:lpstr>Présentation PowerPoint</vt:lpstr>
      <vt:lpstr>Présentation PowerPoint</vt:lpstr>
      <vt:lpstr>Présentation PowerPoint</vt:lpstr>
      <vt:lpstr>Présentation PowerPoint</vt:lpstr>
      <vt:lpstr>RestTemplate : 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EDGE MICROSERVICES ZIPKIN : Le traçage des requêtes </vt:lpstr>
      <vt:lpstr>Présentation PowerPoint</vt:lpstr>
      <vt:lpstr>Présentation PowerPoint</vt:lpstr>
      <vt:lpstr>Présentation PowerPoint</vt:lpstr>
      <vt:lpstr>Présentation PowerPoint</vt:lpstr>
      <vt:lpstr>Présentation PowerPoint</vt:lpstr>
      <vt:lpstr>TP SYNTHESE SPRING CLOUD  https://github.com/jeouit/JEE2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un service web Rest avec Spring Data Rest et Spring BOOT</dc:title>
  <dc:creator>Abdel J</dc:creator>
  <cp:lastModifiedBy>JEOUIT ABDELMALEK</cp:lastModifiedBy>
  <cp:revision>449</cp:revision>
  <dcterms:created xsi:type="dcterms:W3CDTF">2023-11-06T10:21:44Z</dcterms:created>
  <dcterms:modified xsi:type="dcterms:W3CDTF">2025-09-22T08:51:36Z</dcterms:modified>
</cp:coreProperties>
</file>